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56" r:id="rId2"/>
    <p:sldId id="317" r:id="rId3"/>
    <p:sldId id="257" r:id="rId4"/>
    <p:sldId id="259" r:id="rId5"/>
    <p:sldId id="258" r:id="rId6"/>
    <p:sldId id="260" r:id="rId7"/>
    <p:sldId id="261" r:id="rId8"/>
    <p:sldId id="262" r:id="rId9"/>
    <p:sldId id="263" r:id="rId10"/>
    <p:sldId id="264" r:id="rId11"/>
    <p:sldId id="269" r:id="rId12"/>
    <p:sldId id="265" r:id="rId13"/>
    <p:sldId id="266" r:id="rId14"/>
    <p:sldId id="270" r:id="rId15"/>
    <p:sldId id="267" r:id="rId16"/>
    <p:sldId id="268" r:id="rId17"/>
    <p:sldId id="272" r:id="rId18"/>
    <p:sldId id="273" r:id="rId19"/>
    <p:sldId id="275" r:id="rId20"/>
    <p:sldId id="277" r:id="rId21"/>
    <p:sldId id="286" r:id="rId22"/>
    <p:sldId id="278" r:id="rId23"/>
    <p:sldId id="279" r:id="rId24"/>
    <p:sldId id="280" r:id="rId25"/>
    <p:sldId id="303" r:id="rId26"/>
    <p:sldId id="281" r:id="rId27"/>
    <p:sldId id="282" r:id="rId28"/>
    <p:sldId id="318" r:id="rId29"/>
    <p:sldId id="321" r:id="rId30"/>
    <p:sldId id="287" r:id="rId31"/>
    <p:sldId id="319" r:id="rId32"/>
    <p:sldId id="288" r:id="rId33"/>
    <p:sldId id="320" r:id="rId34"/>
    <p:sldId id="290" r:id="rId35"/>
    <p:sldId id="322" r:id="rId36"/>
    <p:sldId id="305" r:id="rId37"/>
    <p:sldId id="291" r:id="rId38"/>
    <p:sldId id="294" r:id="rId39"/>
    <p:sldId id="292" r:id="rId40"/>
    <p:sldId id="297" r:id="rId41"/>
    <p:sldId id="293" r:id="rId42"/>
    <p:sldId id="323" r:id="rId43"/>
    <p:sldId id="300" r:id="rId44"/>
    <p:sldId id="296" r:id="rId45"/>
    <p:sldId id="299" r:id="rId46"/>
    <p:sldId id="298" r:id="rId47"/>
    <p:sldId id="301" r:id="rId48"/>
    <p:sldId id="324" r:id="rId49"/>
    <p:sldId id="306" r:id="rId50"/>
    <p:sldId id="309" r:id="rId51"/>
    <p:sldId id="307" r:id="rId52"/>
    <p:sldId id="310" r:id="rId53"/>
    <p:sldId id="330" r:id="rId54"/>
    <p:sldId id="312" r:id="rId55"/>
    <p:sldId id="313" r:id="rId56"/>
    <p:sldId id="314" r:id="rId57"/>
    <p:sldId id="325" r:id="rId58"/>
    <p:sldId id="316" r:id="rId59"/>
    <p:sldId id="327" r:id="rId60"/>
    <p:sldId id="326" r:id="rId61"/>
    <p:sldId id="328" r:id="rId62"/>
    <p:sldId id="329" r:id="rId63"/>
  </p:sldIdLst>
  <p:sldSz cx="9144000" cy="6858000" type="screen4x3"/>
  <p:notesSz cx="7086600" cy="85582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5" autoAdjust="0"/>
    <p:restoredTop sz="94619" autoAdjust="0"/>
  </p:normalViewPr>
  <p:slideViewPr>
    <p:cSldViewPr>
      <p:cViewPr varScale="1">
        <p:scale>
          <a:sx n="99" d="100"/>
          <a:sy n="99" d="100"/>
        </p:scale>
        <p:origin x="149"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279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14100" y="0"/>
            <a:ext cx="3070860" cy="427911"/>
          </a:xfrm>
          <a:prstGeom prst="rect">
            <a:avLst/>
          </a:prstGeom>
        </p:spPr>
        <p:txBody>
          <a:bodyPr vert="horz" lIns="91440" tIns="45720" rIns="91440" bIns="45720" rtlCol="0"/>
          <a:lstStyle>
            <a:lvl1pPr algn="r">
              <a:defRPr sz="1200"/>
            </a:lvl1pPr>
          </a:lstStyle>
          <a:p>
            <a:fld id="{2E6FE9CC-FE53-4FE8-8D26-684644FA2D93}" type="datetimeFigureOut">
              <a:rPr lang="en-US" smtClean="0"/>
              <a:t>6/14/2018</a:t>
            </a:fld>
            <a:endParaRPr lang="en-US"/>
          </a:p>
        </p:txBody>
      </p:sp>
      <p:sp>
        <p:nvSpPr>
          <p:cNvPr id="4" name="Footer Placeholder 3"/>
          <p:cNvSpPr>
            <a:spLocks noGrp="1"/>
          </p:cNvSpPr>
          <p:nvPr>
            <p:ph type="ftr" sz="quarter" idx="2"/>
          </p:nvPr>
        </p:nvSpPr>
        <p:spPr>
          <a:xfrm>
            <a:off x="0" y="8128817"/>
            <a:ext cx="3070860" cy="4279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14100" y="8128817"/>
            <a:ext cx="3070860" cy="427911"/>
          </a:xfrm>
          <a:prstGeom prst="rect">
            <a:avLst/>
          </a:prstGeom>
        </p:spPr>
        <p:txBody>
          <a:bodyPr vert="horz" lIns="91440" tIns="45720" rIns="91440" bIns="45720" rtlCol="0" anchor="b"/>
          <a:lstStyle>
            <a:lvl1pPr algn="r">
              <a:defRPr sz="1200"/>
            </a:lvl1pPr>
          </a:lstStyle>
          <a:p>
            <a:fld id="{8BDA330D-9B37-4753-AD54-F50DF4AD5B86}" type="slidenum">
              <a:rPr lang="en-US" smtClean="0"/>
              <a:t>‹#›</a:t>
            </a:fld>
            <a:endParaRPr lang="en-US"/>
          </a:p>
        </p:txBody>
      </p:sp>
    </p:spTree>
    <p:extLst>
      <p:ext uri="{BB962C8B-B14F-4D97-AF65-F5344CB8AC3E}">
        <p14:creationId xmlns:p14="http://schemas.microsoft.com/office/powerpoint/2010/main" val="3153312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279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100" y="0"/>
            <a:ext cx="3070860" cy="427911"/>
          </a:xfrm>
          <a:prstGeom prst="rect">
            <a:avLst/>
          </a:prstGeom>
        </p:spPr>
        <p:txBody>
          <a:bodyPr vert="horz" lIns="91440" tIns="45720" rIns="91440" bIns="45720" rtlCol="0"/>
          <a:lstStyle>
            <a:lvl1pPr algn="r">
              <a:defRPr sz="1200"/>
            </a:lvl1pPr>
          </a:lstStyle>
          <a:p>
            <a:fld id="{471E20C6-81FA-4736-B76A-F5466714CFC2}" type="datetimeFigureOut">
              <a:rPr lang="en-US" smtClean="0"/>
              <a:t>6/14/2018</a:t>
            </a:fld>
            <a:endParaRPr lang="en-US"/>
          </a:p>
        </p:txBody>
      </p:sp>
      <p:sp>
        <p:nvSpPr>
          <p:cNvPr id="4" name="Slide Image Placeholder 3"/>
          <p:cNvSpPr>
            <a:spLocks noGrp="1" noRot="1" noChangeAspect="1"/>
          </p:cNvSpPr>
          <p:nvPr>
            <p:ph type="sldImg" idx="2"/>
          </p:nvPr>
        </p:nvSpPr>
        <p:spPr>
          <a:xfrm>
            <a:off x="1403350" y="641350"/>
            <a:ext cx="4279900" cy="3209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660" y="4065151"/>
            <a:ext cx="5669280" cy="385119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128817"/>
            <a:ext cx="3070860" cy="4279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128817"/>
            <a:ext cx="3070860" cy="427911"/>
          </a:xfrm>
          <a:prstGeom prst="rect">
            <a:avLst/>
          </a:prstGeom>
        </p:spPr>
        <p:txBody>
          <a:bodyPr vert="horz" lIns="91440" tIns="45720" rIns="91440" bIns="45720" rtlCol="0" anchor="b"/>
          <a:lstStyle>
            <a:lvl1pPr algn="r">
              <a:defRPr sz="1200"/>
            </a:lvl1pPr>
          </a:lstStyle>
          <a:p>
            <a:fld id="{1F38DEDE-2B2F-405D-B3B1-9F63E243A3B6}" type="slidenum">
              <a:rPr lang="en-US" smtClean="0"/>
              <a:t>‹#›</a:t>
            </a:fld>
            <a:endParaRPr lang="en-US"/>
          </a:p>
        </p:txBody>
      </p:sp>
    </p:spTree>
    <p:extLst>
      <p:ext uri="{BB962C8B-B14F-4D97-AF65-F5344CB8AC3E}">
        <p14:creationId xmlns:p14="http://schemas.microsoft.com/office/powerpoint/2010/main" val="2504230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Vascular Bundles, Parenchyma produced Centripetally</a:t>
            </a:r>
          </a:p>
          <a:p>
            <a:pPr eaLnBrk="1" hangingPunct="1">
              <a:spcBef>
                <a:spcPct val="0"/>
              </a:spcBef>
            </a:pPr>
            <a:r>
              <a:rPr lang="en-US"/>
              <a:t>Parenchyma produced Centrifugally</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19FB29-7F28-471E-83A1-0E59B3FC3759}" type="slidenum">
              <a:rPr lang="en-US" smtClean="0"/>
              <a:pPr eaLnBrk="1" hangingPunct="1"/>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EF362B-F8FB-4B39-8574-367382038DD3}"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44394-BF0D-4490-BA8B-F5B937419EB0}" type="slidenum">
              <a:rPr lang="en-US" smtClean="0"/>
              <a:t>‹#›</a:t>
            </a:fld>
            <a:endParaRPr lang="en-US"/>
          </a:p>
        </p:txBody>
      </p:sp>
    </p:spTree>
    <p:extLst>
      <p:ext uri="{BB962C8B-B14F-4D97-AF65-F5344CB8AC3E}">
        <p14:creationId xmlns:p14="http://schemas.microsoft.com/office/powerpoint/2010/main" val="34104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EF362B-F8FB-4B39-8574-367382038DD3}"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44394-BF0D-4490-BA8B-F5B937419EB0}" type="slidenum">
              <a:rPr lang="en-US" smtClean="0"/>
              <a:t>‹#›</a:t>
            </a:fld>
            <a:endParaRPr lang="en-US"/>
          </a:p>
        </p:txBody>
      </p:sp>
    </p:spTree>
    <p:extLst>
      <p:ext uri="{BB962C8B-B14F-4D97-AF65-F5344CB8AC3E}">
        <p14:creationId xmlns:p14="http://schemas.microsoft.com/office/powerpoint/2010/main" val="83568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EF362B-F8FB-4B39-8574-367382038DD3}"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44394-BF0D-4490-BA8B-F5B937419EB0}" type="slidenum">
              <a:rPr lang="en-US" smtClean="0"/>
              <a:t>‹#›</a:t>
            </a:fld>
            <a:endParaRPr lang="en-US"/>
          </a:p>
        </p:txBody>
      </p:sp>
    </p:spTree>
    <p:extLst>
      <p:ext uri="{BB962C8B-B14F-4D97-AF65-F5344CB8AC3E}">
        <p14:creationId xmlns:p14="http://schemas.microsoft.com/office/powerpoint/2010/main" val="210065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EF362B-F8FB-4B39-8574-367382038DD3}"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44394-BF0D-4490-BA8B-F5B937419EB0}" type="slidenum">
              <a:rPr lang="en-US" smtClean="0"/>
              <a:t>‹#›</a:t>
            </a:fld>
            <a:endParaRPr lang="en-US"/>
          </a:p>
        </p:txBody>
      </p:sp>
    </p:spTree>
    <p:extLst>
      <p:ext uri="{BB962C8B-B14F-4D97-AF65-F5344CB8AC3E}">
        <p14:creationId xmlns:p14="http://schemas.microsoft.com/office/powerpoint/2010/main" val="125512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EF362B-F8FB-4B39-8574-367382038DD3}"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44394-BF0D-4490-BA8B-F5B937419EB0}" type="slidenum">
              <a:rPr lang="en-US" smtClean="0"/>
              <a:t>‹#›</a:t>
            </a:fld>
            <a:endParaRPr lang="en-US"/>
          </a:p>
        </p:txBody>
      </p:sp>
    </p:spTree>
    <p:extLst>
      <p:ext uri="{BB962C8B-B14F-4D97-AF65-F5344CB8AC3E}">
        <p14:creationId xmlns:p14="http://schemas.microsoft.com/office/powerpoint/2010/main" val="3575513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EF362B-F8FB-4B39-8574-367382038DD3}"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44394-BF0D-4490-BA8B-F5B937419EB0}" type="slidenum">
              <a:rPr lang="en-US" smtClean="0"/>
              <a:t>‹#›</a:t>
            </a:fld>
            <a:endParaRPr lang="en-US"/>
          </a:p>
        </p:txBody>
      </p:sp>
    </p:spTree>
    <p:extLst>
      <p:ext uri="{BB962C8B-B14F-4D97-AF65-F5344CB8AC3E}">
        <p14:creationId xmlns:p14="http://schemas.microsoft.com/office/powerpoint/2010/main" val="466565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EF362B-F8FB-4B39-8574-367382038DD3}" type="datetimeFigureOut">
              <a:rPr lang="en-US" smtClean="0"/>
              <a:t>6/14/2018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444394-BF0D-4490-BA8B-F5B937419EB0}" type="slidenum">
              <a:rPr lang="en-US" smtClean="0"/>
              <a:t>‹#›</a:t>
            </a:fld>
            <a:endParaRPr lang="en-US"/>
          </a:p>
        </p:txBody>
      </p:sp>
    </p:spTree>
    <p:extLst>
      <p:ext uri="{BB962C8B-B14F-4D97-AF65-F5344CB8AC3E}">
        <p14:creationId xmlns:p14="http://schemas.microsoft.com/office/powerpoint/2010/main" val="120870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EF362B-F8FB-4B39-8574-367382038DD3}" type="datetimeFigureOut">
              <a:rPr lang="en-US" smtClean="0"/>
              <a:t>6/14/2018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444394-BF0D-4490-BA8B-F5B937419EB0}" type="slidenum">
              <a:rPr lang="en-US" smtClean="0"/>
              <a:t>‹#›</a:t>
            </a:fld>
            <a:endParaRPr lang="en-US"/>
          </a:p>
        </p:txBody>
      </p:sp>
    </p:spTree>
    <p:extLst>
      <p:ext uri="{BB962C8B-B14F-4D97-AF65-F5344CB8AC3E}">
        <p14:creationId xmlns:p14="http://schemas.microsoft.com/office/powerpoint/2010/main" val="201672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EF362B-F8FB-4B39-8574-367382038DD3}" type="datetimeFigureOut">
              <a:rPr lang="en-US" smtClean="0"/>
              <a:t>6/14/2018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444394-BF0D-4490-BA8B-F5B937419EB0}" type="slidenum">
              <a:rPr lang="en-US" smtClean="0"/>
              <a:t>‹#›</a:t>
            </a:fld>
            <a:endParaRPr lang="en-US"/>
          </a:p>
        </p:txBody>
      </p:sp>
    </p:spTree>
    <p:extLst>
      <p:ext uri="{BB962C8B-B14F-4D97-AF65-F5344CB8AC3E}">
        <p14:creationId xmlns:p14="http://schemas.microsoft.com/office/powerpoint/2010/main" val="1347836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EF362B-F8FB-4B39-8574-367382038DD3}"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44394-BF0D-4490-BA8B-F5B937419EB0}" type="slidenum">
              <a:rPr lang="en-US" smtClean="0"/>
              <a:t>‹#›</a:t>
            </a:fld>
            <a:endParaRPr lang="en-US"/>
          </a:p>
        </p:txBody>
      </p:sp>
    </p:spTree>
    <p:extLst>
      <p:ext uri="{BB962C8B-B14F-4D97-AF65-F5344CB8AC3E}">
        <p14:creationId xmlns:p14="http://schemas.microsoft.com/office/powerpoint/2010/main" val="50489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EF362B-F8FB-4B39-8574-367382038DD3}"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44394-BF0D-4490-BA8B-F5B937419EB0}" type="slidenum">
              <a:rPr lang="en-US" smtClean="0"/>
              <a:t>‹#›</a:t>
            </a:fld>
            <a:endParaRPr lang="en-US"/>
          </a:p>
        </p:txBody>
      </p:sp>
    </p:spTree>
    <p:extLst>
      <p:ext uri="{BB962C8B-B14F-4D97-AF65-F5344CB8AC3E}">
        <p14:creationId xmlns:p14="http://schemas.microsoft.com/office/powerpoint/2010/main" val="4000783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F362B-F8FB-4B39-8574-367382038DD3}" type="datetimeFigureOut">
              <a:rPr lang="en-US" smtClean="0"/>
              <a:t>6/14/2018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44394-BF0D-4490-BA8B-F5B937419EB0}" type="slidenum">
              <a:rPr lang="en-US" smtClean="0"/>
              <a:t>‹#›</a:t>
            </a:fld>
            <a:endParaRPr lang="en-US"/>
          </a:p>
        </p:txBody>
      </p:sp>
    </p:spTree>
    <p:extLst>
      <p:ext uri="{BB962C8B-B14F-4D97-AF65-F5344CB8AC3E}">
        <p14:creationId xmlns:p14="http://schemas.microsoft.com/office/powerpoint/2010/main" val="2548225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en.wikipedia.org/wiki/Parallel_(geometry)" TargetMode="External"/><Relationship Id="rId3" Type="http://schemas.openxmlformats.org/officeDocument/2006/relationships/hyperlink" Target="http://en.wikipedia.org/wiki/Porate_pollen" TargetMode="External"/><Relationship Id="rId7" Type="http://schemas.openxmlformats.org/officeDocument/2006/relationships/hyperlink" Target="http://en.wikipedia.org/wiki/Leaf#Veins" TargetMode="External"/><Relationship Id="rId12" Type="http://schemas.openxmlformats.org/officeDocument/2006/relationships/hyperlink" Target="http://en.wikipedia.org/wiki/File:Ceroxylon_quindiuense_cocora.jpg" TargetMode="External"/><Relationship Id="rId2" Type="http://schemas.openxmlformats.org/officeDocument/2006/relationships/hyperlink" Target="http://en.wikipedia.org/wiki/Furrow" TargetMode="External"/><Relationship Id="rId1" Type="http://schemas.openxmlformats.org/officeDocument/2006/relationships/slideLayout" Target="../slideLayouts/slideLayout2.xml"/><Relationship Id="rId6" Type="http://schemas.openxmlformats.org/officeDocument/2006/relationships/hyperlink" Target="http://en.wikipedia.org/wiki/Radicle" TargetMode="External"/><Relationship Id="rId11" Type="http://schemas.openxmlformats.org/officeDocument/2006/relationships/image" Target="../media/image22.png"/><Relationship Id="rId5" Type="http://schemas.openxmlformats.org/officeDocument/2006/relationships/hyperlink" Target="http://en.wikipedia.org/wiki/Plant_stem" TargetMode="External"/><Relationship Id="rId10" Type="http://schemas.openxmlformats.org/officeDocument/2006/relationships/hyperlink" Target="http://en.wikipedia.org/wiki/File:Onion_slice.jpg" TargetMode="External"/><Relationship Id="rId4" Type="http://schemas.openxmlformats.org/officeDocument/2006/relationships/hyperlink" Target="http://en.wikipedia.org/wiki/Cotyledon" TargetMode="External"/><Relationship Id="rId9" Type="http://schemas.openxmlformats.org/officeDocument/2006/relationships/hyperlink" Target="http://en.wiktionary.org/wiki/reticulat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hyperlink" Target="http://en.wikipedia.org/wiki/Veratrum_californicu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9.wmf"/></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9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Monocots I</a:t>
            </a:r>
          </a:p>
        </p:txBody>
      </p:sp>
      <p:sp>
        <p:nvSpPr>
          <p:cNvPr id="3" name="Subtitle 2"/>
          <p:cNvSpPr>
            <a:spLocks noGrp="1"/>
          </p:cNvSpPr>
          <p:nvPr>
            <p:ph type="subTitle" idx="1"/>
          </p:nvPr>
        </p:nvSpPr>
        <p:spPr/>
        <p:txBody>
          <a:bodyPr/>
          <a:lstStyle/>
          <a:p>
            <a:r>
              <a:rPr lang="en-US" dirty="0"/>
              <a:t>Monocots except for </a:t>
            </a:r>
            <a:r>
              <a:rPr lang="en-US" dirty="0" err="1"/>
              <a:t>Commelinoid</a:t>
            </a:r>
            <a:r>
              <a:rPr lang="en-US" dirty="0"/>
              <a:t> Clade</a:t>
            </a:r>
          </a:p>
          <a:p>
            <a:r>
              <a:rPr lang="en-US" dirty="0"/>
              <a:t>Judd et al  pp 263-323</a:t>
            </a:r>
          </a:p>
        </p:txBody>
      </p:sp>
    </p:spTree>
    <p:extLst>
      <p:ext uri="{BB962C8B-B14F-4D97-AF65-F5344CB8AC3E}">
        <p14:creationId xmlns:p14="http://schemas.microsoft.com/office/powerpoint/2010/main" val="2291899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Monocot </a:t>
            </a:r>
            <a:r>
              <a:rPr lang="en-US" dirty="0" err="1"/>
              <a:t>Synapomorphies</a:t>
            </a:r>
            <a:endParaRPr lang="en-US" dirty="0"/>
          </a:p>
        </p:txBody>
      </p:sp>
      <p:sp>
        <p:nvSpPr>
          <p:cNvPr id="3" name="Content Placeholder 2"/>
          <p:cNvSpPr>
            <a:spLocks noGrp="1"/>
          </p:cNvSpPr>
          <p:nvPr>
            <p:ph idx="1"/>
          </p:nvPr>
        </p:nvSpPr>
        <p:spPr/>
        <p:txBody>
          <a:bodyPr/>
          <a:lstStyle/>
          <a:p>
            <a:r>
              <a:rPr lang="en-US" dirty="0"/>
              <a:t>Leaves formed from the basal end of the leaf </a:t>
            </a:r>
            <a:r>
              <a:rPr lang="en-US" dirty="0" err="1"/>
              <a:t>primordium</a:t>
            </a:r>
            <a:r>
              <a:rPr lang="en-US" dirty="0"/>
              <a:t>  (intercalary meristem) rather than the apical end as in non-monocots– this is why grass can grow back after you mow your lawn!</a:t>
            </a:r>
          </a:p>
          <a:p>
            <a:r>
              <a:rPr lang="en-US" dirty="0" err="1"/>
              <a:t>Monosulcate</a:t>
            </a:r>
            <a:r>
              <a:rPr lang="en-US" dirty="0"/>
              <a:t> pollen (may be </a:t>
            </a:r>
            <a:r>
              <a:rPr lang="en-US" dirty="0" err="1"/>
              <a:t>pleisiomorphic</a:t>
            </a:r>
            <a:r>
              <a:rPr lang="en-US" dirty="0"/>
              <a:t> state– predated this clade)</a:t>
            </a:r>
          </a:p>
          <a:p>
            <a:r>
              <a:rPr lang="en-US" dirty="0"/>
              <a:t>DNA sequence evidence</a:t>
            </a:r>
          </a:p>
        </p:txBody>
      </p:sp>
    </p:spTree>
    <p:extLst>
      <p:ext uri="{BB962C8B-B14F-4D97-AF65-F5344CB8AC3E}">
        <p14:creationId xmlns:p14="http://schemas.microsoft.com/office/powerpoint/2010/main" val="3957870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Monocot Characters</a:t>
            </a:r>
            <a:br>
              <a:rPr lang="en-US" dirty="0"/>
            </a:br>
            <a:r>
              <a:rPr lang="en-US" sz="2800" dirty="0"/>
              <a:t>(some may be </a:t>
            </a:r>
            <a:r>
              <a:rPr lang="en-US" sz="2800" dirty="0" err="1"/>
              <a:t>symplesiomorphic</a:t>
            </a:r>
            <a:r>
              <a:rPr lang="en-US" sz="2800" dirty="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96469324"/>
              </p:ext>
            </p:extLst>
          </p:nvPr>
        </p:nvGraphicFramePr>
        <p:xfrm>
          <a:off x="457200" y="1760061"/>
          <a:ext cx="8229600" cy="448056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r>
                        <a:rPr lang="en-US" dirty="0"/>
                        <a:t>Feature</a:t>
                      </a:r>
                    </a:p>
                  </a:txBody>
                  <a:tcPr anchor="ctr">
                    <a:lnL>
                      <a:noFill/>
                    </a:lnL>
                    <a:lnR>
                      <a:noFill/>
                    </a:lnR>
                    <a:lnT>
                      <a:noFill/>
                    </a:lnT>
                    <a:lnB>
                      <a:noFill/>
                    </a:lnB>
                  </a:tcPr>
                </a:tc>
                <a:tc>
                  <a:txBody>
                    <a:bodyPr/>
                    <a:lstStyle/>
                    <a:p>
                      <a:r>
                        <a:rPr lang="en-US"/>
                        <a:t>In monocots</a:t>
                      </a:r>
                    </a:p>
                  </a:txBody>
                  <a:tcPr anchor="ctr">
                    <a:lnL>
                      <a:noFill/>
                    </a:lnL>
                    <a:lnR>
                      <a:noFill/>
                    </a:lnR>
                    <a:lnT>
                      <a:noFill/>
                    </a:lnT>
                    <a:lnB>
                      <a:noFill/>
                    </a:lnB>
                  </a:tcPr>
                </a:tc>
                <a:tc>
                  <a:txBody>
                    <a:bodyPr/>
                    <a:lstStyle/>
                    <a:p>
                      <a:r>
                        <a:rPr lang="en-US" dirty="0"/>
                        <a:t>In </a:t>
                      </a:r>
                      <a:r>
                        <a:rPr lang="en-US" dirty="0" err="1"/>
                        <a:t>eudicots</a:t>
                      </a:r>
                      <a:endParaRPr lang="en-US" dirty="0"/>
                    </a:p>
                  </a:txBody>
                  <a:tcPr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en-US" dirty="0"/>
                        <a:t>Number of parts of each flower  (</a:t>
                      </a:r>
                      <a:r>
                        <a:rPr lang="en-US" dirty="0" err="1"/>
                        <a:t>merosity</a:t>
                      </a:r>
                      <a:r>
                        <a:rPr lang="en-US" dirty="0"/>
                        <a:t>)</a:t>
                      </a:r>
                    </a:p>
                  </a:txBody>
                  <a:tcPr anchor="ctr">
                    <a:lnL>
                      <a:noFill/>
                    </a:lnL>
                    <a:lnR>
                      <a:noFill/>
                    </a:lnR>
                    <a:lnT>
                      <a:noFill/>
                    </a:lnT>
                    <a:lnB>
                      <a:noFill/>
                    </a:lnB>
                  </a:tcPr>
                </a:tc>
                <a:tc>
                  <a:txBody>
                    <a:bodyPr/>
                    <a:lstStyle/>
                    <a:p>
                      <a:r>
                        <a:rPr lang="en-US"/>
                        <a:t>in threes (flowers are trimerous)</a:t>
                      </a:r>
                    </a:p>
                  </a:txBody>
                  <a:tcPr anchor="ctr">
                    <a:lnL>
                      <a:noFill/>
                    </a:lnL>
                    <a:lnR>
                      <a:noFill/>
                    </a:lnR>
                    <a:lnT>
                      <a:noFill/>
                    </a:lnT>
                    <a:lnB>
                      <a:noFill/>
                    </a:lnB>
                  </a:tcPr>
                </a:tc>
                <a:tc>
                  <a:txBody>
                    <a:bodyPr/>
                    <a:lstStyle/>
                    <a:p>
                      <a:r>
                        <a:rPr lang="en-US"/>
                        <a:t>in fours or fives (tetramerous or pentamerous)</a:t>
                      </a:r>
                    </a:p>
                  </a:txBody>
                  <a:tcPr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en-US"/>
                        <a:t>Number of </a:t>
                      </a:r>
                      <a:r>
                        <a:rPr lang="en-US">
                          <a:hlinkClick r:id="rId2" tooltip="Furrow"/>
                        </a:rPr>
                        <a:t>furrows</a:t>
                      </a:r>
                      <a:r>
                        <a:rPr lang="en-US"/>
                        <a:t> or </a:t>
                      </a:r>
                      <a:r>
                        <a:rPr lang="en-US">
                          <a:hlinkClick r:id="rId3" tooltip="Porate pollen"/>
                        </a:rPr>
                        <a:t>pores</a:t>
                      </a:r>
                      <a:r>
                        <a:rPr lang="en-US"/>
                        <a:t> in pollen</a:t>
                      </a:r>
                    </a:p>
                  </a:txBody>
                  <a:tcPr anchor="ctr">
                    <a:lnL>
                      <a:noFill/>
                    </a:lnL>
                    <a:lnR>
                      <a:noFill/>
                    </a:lnR>
                    <a:lnT>
                      <a:noFill/>
                    </a:lnT>
                    <a:lnB>
                      <a:noFill/>
                    </a:lnB>
                  </a:tcPr>
                </a:tc>
                <a:tc>
                  <a:txBody>
                    <a:bodyPr/>
                    <a:lstStyle/>
                    <a:p>
                      <a:r>
                        <a:rPr lang="en-US"/>
                        <a:t>one</a:t>
                      </a:r>
                    </a:p>
                  </a:txBody>
                  <a:tcPr anchor="ctr">
                    <a:lnL>
                      <a:noFill/>
                    </a:lnL>
                    <a:lnR>
                      <a:noFill/>
                    </a:lnR>
                    <a:lnT>
                      <a:noFill/>
                    </a:lnT>
                    <a:lnB>
                      <a:noFill/>
                    </a:lnB>
                  </a:tcPr>
                </a:tc>
                <a:tc>
                  <a:txBody>
                    <a:bodyPr/>
                    <a:lstStyle/>
                    <a:p>
                      <a:r>
                        <a:rPr lang="en-US"/>
                        <a:t>three</a:t>
                      </a:r>
                    </a:p>
                  </a:txBody>
                  <a:tcPr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en-US"/>
                        <a:t>Number of </a:t>
                      </a:r>
                      <a:r>
                        <a:rPr lang="en-US">
                          <a:hlinkClick r:id="rId4" tooltip="Cotyledon"/>
                        </a:rPr>
                        <a:t>cotyledons</a:t>
                      </a:r>
                      <a:r>
                        <a:rPr lang="en-US"/>
                        <a:t> (leaves in the seed)</a:t>
                      </a:r>
                    </a:p>
                  </a:txBody>
                  <a:tcPr anchor="ctr">
                    <a:lnL>
                      <a:noFill/>
                    </a:lnL>
                    <a:lnR>
                      <a:noFill/>
                    </a:lnR>
                    <a:lnT>
                      <a:noFill/>
                    </a:lnT>
                    <a:lnB>
                      <a:noFill/>
                    </a:lnB>
                  </a:tcPr>
                </a:tc>
                <a:tc>
                  <a:txBody>
                    <a:bodyPr/>
                    <a:lstStyle/>
                    <a:p>
                      <a:r>
                        <a:rPr lang="en-US"/>
                        <a:t>one</a:t>
                      </a:r>
                    </a:p>
                  </a:txBody>
                  <a:tcPr anchor="ctr">
                    <a:lnL>
                      <a:noFill/>
                    </a:lnL>
                    <a:lnR>
                      <a:noFill/>
                    </a:lnR>
                    <a:lnT>
                      <a:noFill/>
                    </a:lnT>
                    <a:lnB>
                      <a:noFill/>
                    </a:lnB>
                  </a:tcPr>
                </a:tc>
                <a:tc>
                  <a:txBody>
                    <a:bodyPr/>
                    <a:lstStyle/>
                    <a:p>
                      <a:r>
                        <a:rPr lang="en-US"/>
                        <a:t>two</a:t>
                      </a:r>
                    </a:p>
                  </a:txBody>
                  <a:tcPr anchor="ctr">
                    <a:lnL>
                      <a:noFill/>
                    </a:lnL>
                    <a:lnR>
                      <a:noFill/>
                    </a:lnR>
                    <a:lnT>
                      <a:noFill/>
                    </a:lnT>
                    <a:lnB>
                      <a:noFill/>
                    </a:lnB>
                  </a:tcPr>
                </a:tc>
                <a:extLst>
                  <a:ext uri="{0D108BD9-81ED-4DB2-BD59-A6C34878D82A}">
                    <a16:rowId xmlns:a16="http://schemas.microsoft.com/office/drawing/2014/main" val="10003"/>
                  </a:ext>
                </a:extLst>
              </a:tr>
              <a:tr h="0">
                <a:tc>
                  <a:txBody>
                    <a:bodyPr/>
                    <a:lstStyle/>
                    <a:p>
                      <a:r>
                        <a:rPr lang="en-US"/>
                        <a:t>Arrangement of vascular bundles in the </a:t>
                      </a:r>
                      <a:r>
                        <a:rPr lang="en-US">
                          <a:hlinkClick r:id="rId5" tooltip="Plant stem"/>
                        </a:rPr>
                        <a:t>stem</a:t>
                      </a:r>
                      <a:endParaRPr lang="en-US"/>
                    </a:p>
                  </a:txBody>
                  <a:tcPr anchor="ctr">
                    <a:lnL>
                      <a:noFill/>
                    </a:lnL>
                    <a:lnR>
                      <a:noFill/>
                    </a:lnR>
                    <a:lnT>
                      <a:noFill/>
                    </a:lnT>
                    <a:lnB>
                      <a:noFill/>
                    </a:lnB>
                  </a:tcPr>
                </a:tc>
                <a:tc>
                  <a:txBody>
                    <a:bodyPr/>
                    <a:lstStyle/>
                    <a:p>
                      <a:r>
                        <a:rPr lang="en-US"/>
                        <a:t>scattered</a:t>
                      </a:r>
                    </a:p>
                  </a:txBody>
                  <a:tcPr anchor="ctr">
                    <a:lnL>
                      <a:noFill/>
                    </a:lnL>
                    <a:lnR>
                      <a:noFill/>
                    </a:lnR>
                    <a:lnT>
                      <a:noFill/>
                    </a:lnT>
                    <a:lnB>
                      <a:noFill/>
                    </a:lnB>
                  </a:tcPr>
                </a:tc>
                <a:tc>
                  <a:txBody>
                    <a:bodyPr/>
                    <a:lstStyle/>
                    <a:p>
                      <a:r>
                        <a:rPr lang="en-US"/>
                        <a:t>in concentric circles</a:t>
                      </a:r>
                    </a:p>
                  </a:txBody>
                  <a:tcPr anchor="ctr">
                    <a:lnL>
                      <a:noFill/>
                    </a:lnL>
                    <a:lnR>
                      <a:noFill/>
                    </a:lnR>
                    <a:lnT>
                      <a:noFill/>
                    </a:lnT>
                    <a:lnB>
                      <a:noFill/>
                    </a:lnB>
                  </a:tcPr>
                </a:tc>
                <a:extLst>
                  <a:ext uri="{0D108BD9-81ED-4DB2-BD59-A6C34878D82A}">
                    <a16:rowId xmlns:a16="http://schemas.microsoft.com/office/drawing/2014/main" val="10004"/>
                  </a:ext>
                </a:extLst>
              </a:tr>
              <a:tr h="0">
                <a:tc>
                  <a:txBody>
                    <a:bodyPr/>
                    <a:lstStyle/>
                    <a:p>
                      <a:r>
                        <a:rPr lang="en-US"/>
                        <a:t>Roots</a:t>
                      </a:r>
                    </a:p>
                  </a:txBody>
                  <a:tcPr anchor="ctr">
                    <a:lnL>
                      <a:noFill/>
                    </a:lnL>
                    <a:lnR>
                      <a:noFill/>
                    </a:lnR>
                    <a:lnT>
                      <a:noFill/>
                    </a:lnT>
                    <a:lnB>
                      <a:noFill/>
                    </a:lnB>
                  </a:tcPr>
                </a:tc>
                <a:tc>
                  <a:txBody>
                    <a:bodyPr/>
                    <a:lstStyle/>
                    <a:p>
                      <a:r>
                        <a:rPr lang="en-US" dirty="0"/>
                        <a:t>are fibrous</a:t>
                      </a:r>
                    </a:p>
                  </a:txBody>
                  <a:tcPr anchor="ctr">
                    <a:lnL>
                      <a:noFill/>
                    </a:lnL>
                    <a:lnR>
                      <a:noFill/>
                    </a:lnR>
                    <a:lnT>
                      <a:noFill/>
                    </a:lnT>
                    <a:lnB>
                      <a:noFill/>
                    </a:lnB>
                  </a:tcPr>
                </a:tc>
                <a:tc>
                  <a:txBody>
                    <a:bodyPr/>
                    <a:lstStyle/>
                    <a:p>
                      <a:r>
                        <a:rPr lang="en-US" dirty="0"/>
                        <a:t>develop from the </a:t>
                      </a:r>
                      <a:r>
                        <a:rPr lang="en-US" dirty="0">
                          <a:hlinkClick r:id="rId6" tooltip="Radicle"/>
                        </a:rPr>
                        <a:t>radicle</a:t>
                      </a:r>
                      <a:endParaRPr lang="en-US" dirty="0"/>
                    </a:p>
                    <a:p>
                      <a:r>
                        <a:rPr lang="en-US" dirty="0"/>
                        <a:t>(i.e., commonly</a:t>
                      </a:r>
                      <a:r>
                        <a:rPr lang="en-US" baseline="0" dirty="0"/>
                        <a:t> </a:t>
                      </a:r>
                      <a:r>
                        <a:rPr lang="en-US" baseline="0" dirty="0" err="1"/>
                        <a:t>taprooted</a:t>
                      </a:r>
                      <a:r>
                        <a:rPr lang="en-US" baseline="0" dirty="0"/>
                        <a:t>)</a:t>
                      </a:r>
                      <a:endParaRPr lang="en-US" dirty="0"/>
                    </a:p>
                  </a:txBody>
                  <a:tcPr anchor="ctr">
                    <a:lnL>
                      <a:noFill/>
                    </a:lnL>
                    <a:lnR>
                      <a:noFill/>
                    </a:lnR>
                    <a:lnT>
                      <a:noFill/>
                    </a:lnT>
                    <a:lnB>
                      <a:noFill/>
                    </a:lnB>
                  </a:tcPr>
                </a:tc>
                <a:extLst>
                  <a:ext uri="{0D108BD9-81ED-4DB2-BD59-A6C34878D82A}">
                    <a16:rowId xmlns:a16="http://schemas.microsoft.com/office/drawing/2014/main" val="10005"/>
                  </a:ext>
                </a:extLst>
              </a:tr>
              <a:tr h="0">
                <a:tc>
                  <a:txBody>
                    <a:bodyPr/>
                    <a:lstStyle/>
                    <a:p>
                      <a:r>
                        <a:rPr lang="en-US"/>
                        <a:t>Arrangement of major </a:t>
                      </a:r>
                      <a:r>
                        <a:rPr lang="en-US">
                          <a:hlinkClick r:id="rId7" tooltip="Leaf"/>
                        </a:rPr>
                        <a:t>leaf veins</a:t>
                      </a:r>
                      <a:endParaRPr lang="en-US"/>
                    </a:p>
                  </a:txBody>
                  <a:tcPr anchor="ctr">
                    <a:lnL>
                      <a:noFill/>
                    </a:lnL>
                    <a:lnR>
                      <a:noFill/>
                    </a:lnR>
                    <a:lnT>
                      <a:noFill/>
                    </a:lnT>
                    <a:lnB>
                      <a:noFill/>
                    </a:lnB>
                  </a:tcPr>
                </a:tc>
                <a:tc>
                  <a:txBody>
                    <a:bodyPr/>
                    <a:lstStyle/>
                    <a:p>
                      <a:r>
                        <a:rPr lang="en-US" dirty="0">
                          <a:hlinkClick r:id="rId8" tooltip="Parallel (geometry)"/>
                        </a:rPr>
                        <a:t>parallel</a:t>
                      </a:r>
                      <a:endParaRPr lang="en-US" dirty="0"/>
                    </a:p>
                  </a:txBody>
                  <a:tcPr anchor="ctr">
                    <a:lnL>
                      <a:noFill/>
                    </a:lnL>
                    <a:lnR>
                      <a:noFill/>
                    </a:lnR>
                    <a:lnT>
                      <a:noFill/>
                    </a:lnT>
                    <a:lnB>
                      <a:noFill/>
                    </a:lnB>
                  </a:tcPr>
                </a:tc>
                <a:tc>
                  <a:txBody>
                    <a:bodyPr/>
                    <a:lstStyle/>
                    <a:p>
                      <a:r>
                        <a:rPr lang="en-US" dirty="0">
                          <a:hlinkClick r:id="rId9" tooltip="wiktionary:reticulate"/>
                        </a:rPr>
                        <a:t>reticulate</a:t>
                      </a:r>
                      <a:endParaRPr lang="en-US" dirty="0"/>
                    </a:p>
                  </a:txBody>
                  <a:tcPr anchor="ctr">
                    <a:lnL>
                      <a:noFill/>
                    </a:lnL>
                    <a:lnR>
                      <a:noFill/>
                    </a:lnR>
                    <a:lnT>
                      <a:noFill/>
                    </a:lnT>
                    <a:lnB>
                      <a:noFill/>
                    </a:lnB>
                  </a:tcPr>
                </a:tc>
                <a:extLst>
                  <a:ext uri="{0D108BD9-81ED-4DB2-BD59-A6C34878D82A}">
                    <a16:rowId xmlns:a16="http://schemas.microsoft.com/office/drawing/2014/main" val="10006"/>
                  </a:ext>
                </a:extLst>
              </a:tr>
            </a:tbl>
          </a:graphicData>
        </a:graphic>
      </p:graphicFrame>
      <p:pic>
        <p:nvPicPr>
          <p:cNvPr id="5123" name="Picture 3" descr="http://bits.wikimedia.org/skins-1.17/common/images/magnify-clip.png">
            <a:hlinkClick r:id="rId10" tooltip="Enlarg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2775" y="1905000"/>
            <a:ext cx="142875" cy="10477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bits.wikimedia.org/skins-1.17/common/images/magnify-clip.png">
            <a:hlinkClick r:id="rId12" tooltip="Enlarg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913" y="3779838"/>
            <a:ext cx="14287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30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143000"/>
          </a:xfrm>
        </p:spPr>
        <p:txBody>
          <a:bodyPr>
            <a:noAutofit/>
          </a:bodyPr>
          <a:lstStyle/>
          <a:p>
            <a:r>
              <a:rPr lang="en-US" sz="3200" dirty="0"/>
              <a:t>Monocots:  Helpful ID character, though not </a:t>
            </a:r>
            <a:r>
              <a:rPr lang="en-US" sz="3200" dirty="0" err="1"/>
              <a:t>synapomorphic</a:t>
            </a:r>
            <a:r>
              <a:rPr lang="en-US" sz="3200" dirty="0"/>
              <a:t>– probably predated this clade</a:t>
            </a:r>
          </a:p>
        </p:txBody>
      </p:sp>
      <p:sp>
        <p:nvSpPr>
          <p:cNvPr id="3" name="Content Placeholder 2"/>
          <p:cNvSpPr>
            <a:spLocks noGrp="1"/>
          </p:cNvSpPr>
          <p:nvPr>
            <p:ph idx="1"/>
          </p:nvPr>
        </p:nvSpPr>
        <p:spPr/>
        <p:txBody>
          <a:bodyPr/>
          <a:lstStyle/>
          <a:p>
            <a:r>
              <a:rPr lang="en-US" sz="2800" dirty="0">
                <a:solidFill>
                  <a:srgbClr val="00B050"/>
                </a:solidFill>
              </a:rPr>
              <a:t>Plant parts in 3’s </a:t>
            </a:r>
            <a:r>
              <a:rPr lang="en-US" sz="2800" dirty="0"/>
              <a:t>(instead of 4’s or 5’s as in eudicots</a:t>
            </a:r>
            <a:r>
              <a:rPr lang="en-US" dirty="0"/>
              <a:t>)</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2209800"/>
            <a:ext cx="516109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845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Parallel Veined Leaves with Sheathing Base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801322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a Cotyledon??  How is it Different from Endosperm?</a:t>
            </a:r>
          </a:p>
        </p:txBody>
      </p:sp>
      <p:sp>
        <p:nvSpPr>
          <p:cNvPr id="3" name="Content Placeholder 2"/>
          <p:cNvSpPr>
            <a:spLocks noGrp="1"/>
          </p:cNvSpPr>
          <p:nvPr>
            <p:ph idx="1"/>
          </p:nvPr>
        </p:nvSpPr>
        <p:spPr/>
        <p:txBody>
          <a:bodyPr>
            <a:normAutofit lnSpcReduction="10000"/>
          </a:bodyPr>
          <a:lstStyle/>
          <a:p>
            <a:r>
              <a:rPr lang="en-US" dirty="0"/>
              <a:t>A cotyledon is (usually) diploid tissue.  It is a “leaf, or one of two or occasionally more leaves developed at the first node of the embryo.”    They absorb nutrients from the endosperm.  J&amp;C pg. 570</a:t>
            </a:r>
          </a:p>
          <a:p>
            <a:r>
              <a:rPr lang="en-US" dirty="0"/>
              <a:t>“Seed leaf”</a:t>
            </a:r>
          </a:p>
          <a:p>
            <a:r>
              <a:rPr lang="en-US" dirty="0"/>
              <a:t>Endosperm is usually triploid nutritive tissue for the embryo.  It is slowly absorbed by the embryo (including cotyledons) as it grows.</a:t>
            </a:r>
          </a:p>
        </p:txBody>
      </p:sp>
    </p:spTree>
    <p:extLst>
      <p:ext uri="{BB962C8B-B14F-4D97-AF65-F5344CB8AC3E}">
        <p14:creationId xmlns:p14="http://schemas.microsoft.com/office/powerpoint/2010/main" val="3482168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Single Cotyledon– Best </a:t>
            </a:r>
            <a:r>
              <a:rPr lang="en-US" dirty="0" err="1"/>
              <a:t>Synapomorphy</a:t>
            </a:r>
            <a:r>
              <a:rPr lang="en-US" dirty="0"/>
              <a:t> for Monocots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428" y="1600201"/>
            <a:ext cx="6364372" cy="4782372"/>
          </a:xfrm>
        </p:spPr>
      </p:pic>
      <p:sp>
        <p:nvSpPr>
          <p:cNvPr id="5" name="Oval 4"/>
          <p:cNvSpPr/>
          <p:nvPr/>
        </p:nvSpPr>
        <p:spPr>
          <a:xfrm>
            <a:off x="4876800" y="5562600"/>
            <a:ext cx="23622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861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Single Cotyledon– Best  </a:t>
            </a:r>
            <a:r>
              <a:rPr lang="en-US" dirty="0" err="1"/>
              <a:t>Synapomorphy</a:t>
            </a:r>
            <a:r>
              <a:rPr lang="en-US" dirty="0"/>
              <a:t> for Monocots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76401"/>
            <a:ext cx="5374562" cy="4038600"/>
          </a:xfrm>
        </p:spPr>
      </p:pic>
      <p:sp>
        <p:nvSpPr>
          <p:cNvPr id="5" name="TextBox 4"/>
          <p:cNvSpPr txBox="1"/>
          <p:nvPr/>
        </p:nvSpPr>
        <p:spPr>
          <a:xfrm>
            <a:off x="990600" y="2743200"/>
            <a:ext cx="1143000" cy="369332"/>
          </a:xfrm>
          <a:prstGeom prst="rect">
            <a:avLst/>
          </a:prstGeom>
          <a:noFill/>
        </p:spPr>
        <p:txBody>
          <a:bodyPr wrap="square" rtlCol="0">
            <a:spAutoFit/>
          </a:bodyPr>
          <a:lstStyle/>
          <a:p>
            <a:r>
              <a:rPr lang="en-US" dirty="0" err="1"/>
              <a:t>Eudicots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57362"/>
            <a:ext cx="28575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0" y="3886200"/>
            <a:ext cx="2552700"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162800" y="6172200"/>
            <a:ext cx="1828800" cy="369332"/>
          </a:xfrm>
          <a:prstGeom prst="rect">
            <a:avLst/>
          </a:prstGeom>
          <a:noFill/>
        </p:spPr>
        <p:txBody>
          <a:bodyPr wrap="square" rtlCol="0">
            <a:spAutoFit/>
          </a:bodyPr>
          <a:lstStyle/>
          <a:p>
            <a:r>
              <a:rPr lang="en-US" dirty="0" err="1"/>
              <a:t>Zea</a:t>
            </a:r>
            <a:r>
              <a:rPr lang="en-US" dirty="0"/>
              <a:t> (corn)</a:t>
            </a:r>
          </a:p>
        </p:txBody>
      </p:sp>
    </p:spTree>
    <p:extLst>
      <p:ext uri="{BB962C8B-B14F-4D97-AF65-F5344CB8AC3E}">
        <p14:creationId xmlns:p14="http://schemas.microsoft.com/office/powerpoint/2010/main" val="1133400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Sieve Cell Plastids</a:t>
            </a:r>
            <a:br>
              <a:rPr lang="en-US" dirty="0"/>
            </a:br>
            <a:r>
              <a:rPr lang="en-US" sz="2200" dirty="0" err="1"/>
              <a:t>Plastids</a:t>
            </a:r>
            <a:r>
              <a:rPr lang="en-US" sz="2200" dirty="0"/>
              <a:t> are the site of manufacture and storage of important chemical compounds used by the cell.  There are lots of different kinds of plastids.</a:t>
            </a:r>
          </a:p>
        </p:txBody>
      </p:sp>
      <p:sp>
        <p:nvSpPr>
          <p:cNvPr id="5" name="Text Placeholder 4"/>
          <p:cNvSpPr>
            <a:spLocks noGrp="1"/>
          </p:cNvSpPr>
          <p:nvPr>
            <p:ph type="body" idx="1"/>
          </p:nvPr>
        </p:nvSpPr>
        <p:spPr/>
        <p:txBody>
          <a:bodyPr>
            <a:normAutofit fontScale="92500" lnSpcReduction="20000"/>
          </a:bodyPr>
          <a:lstStyle/>
          <a:p>
            <a:r>
              <a:rPr lang="en-US" dirty="0" err="1"/>
              <a:t>Cuneate</a:t>
            </a:r>
            <a:r>
              <a:rPr lang="en-US" dirty="0"/>
              <a:t> Protein Crystals in Monocot Sieve Cell Plastids</a:t>
            </a:r>
          </a:p>
        </p:txBody>
      </p:sp>
      <p:sp>
        <p:nvSpPr>
          <p:cNvPr id="6" name="Content Placeholder 5"/>
          <p:cNvSpPr>
            <a:spLocks noGrp="1"/>
          </p:cNvSpPr>
          <p:nvPr>
            <p:ph sz="half" idx="2"/>
          </p:nvPr>
        </p:nvSpPr>
        <p:spPr/>
        <p:txBody>
          <a:bodyPr/>
          <a:lstStyle/>
          <a:p>
            <a:endParaRPr lang="en-US" dirty="0"/>
          </a:p>
        </p:txBody>
      </p:sp>
      <p:sp>
        <p:nvSpPr>
          <p:cNvPr id="7" name="Text Placeholder 6"/>
          <p:cNvSpPr>
            <a:spLocks noGrp="1"/>
          </p:cNvSpPr>
          <p:nvPr>
            <p:ph type="body" sz="quarter" idx="3"/>
          </p:nvPr>
        </p:nvSpPr>
        <p:spPr/>
        <p:txBody>
          <a:bodyPr>
            <a:normAutofit fontScale="70000" lnSpcReduction="20000"/>
          </a:bodyPr>
          <a:lstStyle/>
          <a:p>
            <a:r>
              <a:rPr lang="en-US" dirty="0"/>
              <a:t>Non-</a:t>
            </a:r>
            <a:r>
              <a:rPr lang="en-US" dirty="0" err="1"/>
              <a:t>cuneate</a:t>
            </a:r>
            <a:r>
              <a:rPr lang="en-US" dirty="0"/>
              <a:t> Protein Crystals in Sieve Cell Plastids of </a:t>
            </a:r>
            <a:r>
              <a:rPr lang="en-US" dirty="0" err="1"/>
              <a:t>Amborella</a:t>
            </a:r>
            <a:r>
              <a:rPr lang="en-US" dirty="0"/>
              <a:t> and </a:t>
            </a:r>
            <a:r>
              <a:rPr lang="en-US" dirty="0" err="1"/>
              <a:t>Aristolochia</a:t>
            </a:r>
            <a:endParaRPr lang="en-US" dirty="0"/>
          </a:p>
        </p:txBody>
      </p:sp>
      <p:sp>
        <p:nvSpPr>
          <p:cNvPr id="8" name="Content Placeholder 7"/>
          <p:cNvSpPr>
            <a:spLocks noGrp="1"/>
          </p:cNvSpPr>
          <p:nvPr>
            <p:ph sz="quarter" idx="4"/>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2199"/>
            <a:ext cx="2895600" cy="445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290" y="2286000"/>
            <a:ext cx="2936309" cy="447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496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Scattered Vascular Bundles</a:t>
            </a:r>
          </a:p>
        </p:txBody>
      </p:sp>
      <p:pic>
        <p:nvPicPr>
          <p:cNvPr id="4" name="Picture 5" descr="Fustomono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799"/>
          <a:stretch>
            <a:fillRect/>
          </a:stretch>
        </p:blipFill>
        <p:spPr bwMode="auto">
          <a:xfrm>
            <a:off x="2438400" y="2057400"/>
            <a:ext cx="5419749" cy="410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893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1447800" y="609600"/>
            <a:ext cx="64129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a:latin typeface="Times New Roman" pitchFamily="18" charset="0"/>
              </a:rPr>
              <a:t>MONOCOT SYNAPOMORPHIES</a:t>
            </a:r>
          </a:p>
        </p:txBody>
      </p:sp>
      <p:pic>
        <p:nvPicPr>
          <p:cNvPr id="12291" name="Picture 6" descr="p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981200"/>
            <a:ext cx="462915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rot="5400000">
            <a:off x="5562600" y="1981200"/>
            <a:ext cx="2133600" cy="1981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705600" y="2057400"/>
            <a:ext cx="91440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553200" y="2286000"/>
            <a:ext cx="121920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057400" y="5715000"/>
            <a:ext cx="6629400" cy="584775"/>
          </a:xfrm>
          <a:prstGeom prst="rect">
            <a:avLst/>
          </a:prstGeom>
          <a:noFill/>
        </p:spPr>
        <p:txBody>
          <a:bodyPr wrap="square" rtlCol="0">
            <a:spAutoFit/>
          </a:bodyPr>
          <a:lstStyle/>
          <a:p>
            <a:r>
              <a:rPr lang="en-US" sz="3200" b="1" dirty="0"/>
              <a:t>NO VASCULAR CAMBIUM!</a:t>
            </a:r>
          </a:p>
        </p:txBody>
      </p:sp>
    </p:spTree>
    <p:extLst>
      <p:ext uri="{BB962C8B-B14F-4D97-AF65-F5344CB8AC3E}">
        <p14:creationId xmlns:p14="http://schemas.microsoft.com/office/powerpoint/2010/main" val="3707145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532" y="5257800"/>
            <a:ext cx="6477000" cy="369332"/>
          </a:xfrm>
          <a:prstGeom prst="rect">
            <a:avLst/>
          </a:prstGeom>
          <a:noFill/>
        </p:spPr>
        <p:txBody>
          <a:bodyPr wrap="square" rtlCol="0">
            <a:spAutoFit/>
          </a:bodyPr>
          <a:lstStyle/>
          <a:p>
            <a:r>
              <a:rPr lang="en-US" dirty="0"/>
              <a:t>Remember the big picture….</a:t>
            </a:r>
          </a:p>
        </p:txBody>
      </p:sp>
      <p:cxnSp>
        <p:nvCxnSpPr>
          <p:cNvPr id="4" name="Straight Connector 3"/>
          <p:cNvCxnSpPr/>
          <p:nvPr/>
        </p:nvCxnSpPr>
        <p:spPr>
          <a:xfrm>
            <a:off x="914400" y="3733800"/>
            <a:ext cx="6324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981200" y="24384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895600" y="2362200"/>
            <a:ext cx="0" cy="13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886200" y="24384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410200" y="2418750"/>
            <a:ext cx="0" cy="1347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77000" y="2057400"/>
            <a:ext cx="0" cy="167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1066800" y="1327666"/>
            <a:ext cx="1828800" cy="369332"/>
          </a:xfrm>
          <a:prstGeom prst="rect">
            <a:avLst/>
          </a:prstGeom>
          <a:noFill/>
        </p:spPr>
        <p:txBody>
          <a:bodyPr wrap="square" rtlCol="0">
            <a:spAutoFit/>
          </a:bodyPr>
          <a:lstStyle/>
          <a:p>
            <a:r>
              <a:rPr lang="en-US" dirty="0" err="1"/>
              <a:t>Amborella</a:t>
            </a:r>
            <a:endParaRPr lang="en-US" dirty="0"/>
          </a:p>
        </p:txBody>
      </p:sp>
      <p:sp>
        <p:nvSpPr>
          <p:cNvPr id="17" name="TextBox 16"/>
          <p:cNvSpPr txBox="1"/>
          <p:nvPr/>
        </p:nvSpPr>
        <p:spPr>
          <a:xfrm rot="16200000">
            <a:off x="2095500" y="1377434"/>
            <a:ext cx="1600200" cy="369332"/>
          </a:xfrm>
          <a:prstGeom prst="rect">
            <a:avLst/>
          </a:prstGeom>
          <a:noFill/>
        </p:spPr>
        <p:txBody>
          <a:bodyPr wrap="square" rtlCol="0">
            <a:spAutoFit/>
          </a:bodyPr>
          <a:lstStyle/>
          <a:p>
            <a:r>
              <a:rPr lang="en-US" dirty="0" err="1"/>
              <a:t>Nymphaeales</a:t>
            </a:r>
            <a:endParaRPr lang="en-US" dirty="0"/>
          </a:p>
        </p:txBody>
      </p:sp>
      <p:sp>
        <p:nvSpPr>
          <p:cNvPr id="18" name="TextBox 17"/>
          <p:cNvSpPr txBox="1"/>
          <p:nvPr/>
        </p:nvSpPr>
        <p:spPr>
          <a:xfrm rot="16200000">
            <a:off x="3009901" y="1411893"/>
            <a:ext cx="1828800" cy="381000"/>
          </a:xfrm>
          <a:prstGeom prst="rect">
            <a:avLst/>
          </a:prstGeom>
          <a:noFill/>
        </p:spPr>
        <p:txBody>
          <a:bodyPr wrap="square" rtlCol="0">
            <a:spAutoFit/>
          </a:bodyPr>
          <a:lstStyle/>
          <a:p>
            <a:r>
              <a:rPr lang="en-US" dirty="0" err="1"/>
              <a:t>Austrobaileyales</a:t>
            </a:r>
            <a:endParaRPr lang="en-US" dirty="0"/>
          </a:p>
        </p:txBody>
      </p:sp>
      <p:sp>
        <p:nvSpPr>
          <p:cNvPr id="19" name="TextBox 18"/>
          <p:cNvSpPr txBox="1"/>
          <p:nvPr/>
        </p:nvSpPr>
        <p:spPr>
          <a:xfrm>
            <a:off x="6164406" y="1554801"/>
            <a:ext cx="1476252" cy="381000"/>
          </a:xfrm>
          <a:prstGeom prst="rect">
            <a:avLst/>
          </a:prstGeom>
          <a:noFill/>
        </p:spPr>
        <p:txBody>
          <a:bodyPr wrap="square" rtlCol="0">
            <a:spAutoFit/>
          </a:bodyPr>
          <a:lstStyle/>
          <a:p>
            <a:r>
              <a:rPr lang="en-US" dirty="0"/>
              <a:t>Monocots</a:t>
            </a:r>
          </a:p>
        </p:txBody>
      </p:sp>
      <p:sp>
        <p:nvSpPr>
          <p:cNvPr id="20" name="TextBox 19"/>
          <p:cNvSpPr txBox="1"/>
          <p:nvPr/>
        </p:nvSpPr>
        <p:spPr>
          <a:xfrm>
            <a:off x="4709058" y="2044049"/>
            <a:ext cx="1326308" cy="369332"/>
          </a:xfrm>
          <a:prstGeom prst="rect">
            <a:avLst/>
          </a:prstGeom>
          <a:noFill/>
        </p:spPr>
        <p:txBody>
          <a:bodyPr wrap="square" rtlCol="0">
            <a:spAutoFit/>
          </a:bodyPr>
          <a:lstStyle/>
          <a:p>
            <a:r>
              <a:rPr lang="en-US" dirty="0" err="1"/>
              <a:t>Magnoliids</a:t>
            </a:r>
            <a:endParaRPr lang="en-US" dirty="0"/>
          </a:p>
        </p:txBody>
      </p:sp>
      <p:sp>
        <p:nvSpPr>
          <p:cNvPr id="21" name="TextBox 20"/>
          <p:cNvSpPr txBox="1"/>
          <p:nvPr/>
        </p:nvSpPr>
        <p:spPr>
          <a:xfrm>
            <a:off x="7117278" y="3396734"/>
            <a:ext cx="1676400" cy="369332"/>
          </a:xfrm>
          <a:prstGeom prst="rect">
            <a:avLst/>
          </a:prstGeom>
          <a:noFill/>
        </p:spPr>
        <p:txBody>
          <a:bodyPr wrap="square" rtlCol="0">
            <a:spAutoFit/>
          </a:bodyPr>
          <a:lstStyle/>
          <a:p>
            <a:r>
              <a:rPr lang="en-US" dirty="0" err="1"/>
              <a:t>Eudicots</a:t>
            </a:r>
            <a:endParaRPr lang="en-US" dirty="0"/>
          </a:p>
        </p:txBody>
      </p:sp>
      <p:sp>
        <p:nvSpPr>
          <p:cNvPr id="22" name="TextBox 21"/>
          <p:cNvSpPr txBox="1"/>
          <p:nvPr/>
        </p:nvSpPr>
        <p:spPr>
          <a:xfrm>
            <a:off x="2005940" y="5888963"/>
            <a:ext cx="5496941" cy="584775"/>
          </a:xfrm>
          <a:prstGeom prst="rect">
            <a:avLst/>
          </a:prstGeom>
          <a:noFill/>
        </p:spPr>
        <p:txBody>
          <a:bodyPr wrap="square" rtlCol="0">
            <a:spAutoFit/>
          </a:bodyPr>
          <a:lstStyle/>
          <a:p>
            <a:r>
              <a:rPr lang="en-US" sz="3200" dirty="0"/>
              <a:t>Angiosperm Relationships</a:t>
            </a:r>
          </a:p>
        </p:txBody>
      </p:sp>
      <p:sp>
        <p:nvSpPr>
          <p:cNvPr id="23" name="Left Brace 22"/>
          <p:cNvSpPr/>
          <p:nvPr/>
        </p:nvSpPr>
        <p:spPr>
          <a:xfrm rot="16200000">
            <a:off x="2609850" y="3257550"/>
            <a:ext cx="685800" cy="1943100"/>
          </a:xfrm>
          <a:prstGeom prst="leftBrace">
            <a:avLst>
              <a:gd name="adj1" fmla="val 8333"/>
              <a:gd name="adj2" fmla="val 51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2362200" y="4572000"/>
            <a:ext cx="1562100" cy="307777"/>
          </a:xfrm>
          <a:prstGeom prst="rect">
            <a:avLst/>
          </a:prstGeom>
          <a:noFill/>
        </p:spPr>
        <p:txBody>
          <a:bodyPr wrap="square" rtlCol="0">
            <a:spAutoFit/>
          </a:bodyPr>
          <a:lstStyle/>
          <a:p>
            <a:r>
              <a:rPr lang="en-US" sz="1400"/>
              <a:t>ANA </a:t>
            </a:r>
            <a:r>
              <a:rPr lang="en-US" sz="1400" dirty="0"/>
              <a:t>Grade</a:t>
            </a:r>
          </a:p>
        </p:txBody>
      </p: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547" y="228600"/>
            <a:ext cx="1038393" cy="104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2512" y="41770"/>
            <a:ext cx="1071749" cy="88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7703" y="71583"/>
            <a:ext cx="954405" cy="82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5219700" y="67985"/>
            <a:ext cx="1493819" cy="13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8700" y="108687"/>
            <a:ext cx="1217600" cy="1827114"/>
          </a:xfrm>
          <a:prstGeom prst="rect">
            <a:avLst/>
          </a:prstGeom>
        </p:spPr>
      </p:pic>
      <p:pic>
        <p:nvPicPr>
          <p:cNvPr id="30" name="Picture 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7117278" y="3874716"/>
            <a:ext cx="1655878" cy="155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54186" y="6488668"/>
            <a:ext cx="2160814" cy="369332"/>
          </a:xfrm>
          <a:prstGeom prst="rect">
            <a:avLst/>
          </a:prstGeom>
          <a:noFill/>
        </p:spPr>
        <p:txBody>
          <a:bodyPr wrap="square" rtlCol="0">
            <a:spAutoFit/>
          </a:bodyPr>
          <a:lstStyle/>
          <a:p>
            <a:r>
              <a:rPr lang="en-US" dirty="0"/>
              <a:t>(simplified)</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574222" y="219159"/>
            <a:ext cx="1682832" cy="125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6059" y="3874716"/>
            <a:ext cx="1832657" cy="138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170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4"/>
          <p:cNvSpPr txBox="1">
            <a:spLocks noChangeArrowheads="1"/>
          </p:cNvSpPr>
          <p:nvPr/>
        </p:nvSpPr>
        <p:spPr bwMode="auto">
          <a:xfrm>
            <a:off x="1524000" y="381000"/>
            <a:ext cx="6503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b="1">
                <a:latin typeface="Times New Roman" pitchFamily="18" charset="0"/>
                <a:cs typeface="Times New Roman" pitchFamily="18" charset="0"/>
              </a:rPr>
              <a:t>(Eudicot Secondary Growth)</a:t>
            </a:r>
          </a:p>
        </p:txBody>
      </p:sp>
      <p:pic>
        <p:nvPicPr>
          <p:cNvPr id="13315" name="Picture 4" descr="http://www.phschool.com/science/biology_place/biocoach/images/plants/woodsx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485188"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10200" y="5514459"/>
            <a:ext cx="3124200" cy="523220"/>
          </a:xfrm>
          <a:prstGeom prst="rect">
            <a:avLst/>
          </a:prstGeom>
          <a:noFill/>
        </p:spPr>
        <p:txBody>
          <a:bodyPr wrap="square" rtlCol="0">
            <a:spAutoFit/>
          </a:bodyPr>
          <a:lstStyle/>
          <a:p>
            <a:r>
              <a:rPr lang="en-US" sz="2800" b="1" u="sng" dirty="0">
                <a:solidFill>
                  <a:srgbClr val="FF0000"/>
                </a:solidFill>
              </a:rPr>
              <a:t>NOT in monocots</a:t>
            </a:r>
          </a:p>
        </p:txBody>
      </p:sp>
      <p:cxnSp>
        <p:nvCxnSpPr>
          <p:cNvPr id="4" name="Straight Arrow Connector 3"/>
          <p:cNvCxnSpPr>
            <a:stCxn id="2" idx="0"/>
          </p:cNvCxnSpPr>
          <p:nvPr/>
        </p:nvCxnSpPr>
        <p:spPr>
          <a:xfrm flipV="1">
            <a:off x="6972300" y="4219059"/>
            <a:ext cx="8763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450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619681" y="304800"/>
            <a:ext cx="783637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a:latin typeface="Times New Roman" pitchFamily="18" charset="0"/>
                <a:cs typeface="Times New Roman" pitchFamily="18" charset="0"/>
              </a:rPr>
              <a:t>Anomalous Secondary Growth in Monocots</a:t>
            </a:r>
          </a:p>
          <a:p>
            <a:pPr algn="ctr" eaLnBrk="1" hangingPunct="1"/>
            <a:r>
              <a:rPr lang="en-US" sz="2400" b="1" dirty="0">
                <a:latin typeface="Times New Roman" pitchFamily="18" charset="0"/>
                <a:cs typeface="Times New Roman" pitchFamily="18" charset="0"/>
              </a:rPr>
              <a:t>Only certain genera such as Yucca &amp; Agave</a:t>
            </a:r>
          </a:p>
          <a:p>
            <a:pPr algn="ctr" eaLnBrk="1" hangingPunct="1"/>
            <a:r>
              <a:rPr lang="en-US" sz="2400" b="1" dirty="0">
                <a:latin typeface="Times New Roman" pitchFamily="18" charset="0"/>
                <a:cs typeface="Times New Roman" pitchFamily="18" charset="0"/>
              </a:rPr>
              <a:t>\</a:t>
            </a:r>
            <a:r>
              <a:rPr lang="en-US" sz="3200" b="1" dirty="0">
                <a:latin typeface="Times New Roman" pitchFamily="18" charset="0"/>
                <a:cs typeface="Times New Roman" pitchFamily="18" charset="0"/>
              </a:rPr>
              <a:t> </a:t>
            </a:r>
          </a:p>
        </p:txBody>
      </p:sp>
      <p:pic>
        <p:nvPicPr>
          <p:cNvPr id="16387" name="Picture 2" descr="http://www.lima.ohio-state.edu/biology/images/zeax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371600"/>
            <a:ext cx="52419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http://www.statesymbolsusa.org/IMAGES/New_Mexico/Yucca_elata_bloom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28305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rot="10800000">
            <a:off x="8382000" y="1752600"/>
            <a:ext cx="5334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8382000" y="1981200"/>
            <a:ext cx="533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391" name="Rectangle 13"/>
          <p:cNvSpPr>
            <a:spLocks noChangeArrowheads="1"/>
          </p:cNvSpPr>
          <p:nvPr/>
        </p:nvSpPr>
        <p:spPr bwMode="auto">
          <a:xfrm>
            <a:off x="1760538" y="5943600"/>
            <a:ext cx="5900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200" b="1">
                <a:latin typeface="Times New Roman" pitchFamily="18" charset="0"/>
                <a:cs typeface="Times New Roman" pitchFamily="18" charset="0"/>
              </a:rPr>
              <a:t>Secondary Thickening Meristem</a:t>
            </a:r>
          </a:p>
        </p:txBody>
      </p:sp>
    </p:spTree>
    <p:extLst>
      <p:ext uri="{BB962C8B-B14F-4D97-AF65-F5344CB8AC3E}">
        <p14:creationId xmlns:p14="http://schemas.microsoft.com/office/powerpoint/2010/main" val="1823067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Fibrous Roots</a:t>
            </a:r>
          </a:p>
        </p:txBody>
      </p:sp>
      <p:sp>
        <p:nvSpPr>
          <p:cNvPr id="3" name="Content Placeholder 2"/>
          <p:cNvSpPr>
            <a:spLocks noGrp="1"/>
          </p:cNvSpPr>
          <p:nvPr>
            <p:ph idx="1"/>
          </p:nvPr>
        </p:nvSpPr>
        <p:spPr/>
        <p:txBody>
          <a:bodyPr/>
          <a:lstStyle/>
          <a:p>
            <a:pPr marL="0" indent="0">
              <a:buNone/>
            </a:pPr>
            <a:endParaRPr lang="en-US" dirty="0"/>
          </a:p>
        </p:txBody>
      </p:sp>
      <p:sp>
        <p:nvSpPr>
          <p:cNvPr id="4" name="Text Placeholder 3"/>
          <p:cNvSpPr>
            <a:spLocks noGrp="1"/>
          </p:cNvSpPr>
          <p:nvPr>
            <p:ph type="body" sz="half" idx="2"/>
          </p:nvPr>
        </p:nvSpPr>
        <p:spPr/>
        <p:txBody>
          <a:bodyPr/>
          <a:lstStyle/>
          <a:p>
            <a:r>
              <a:rPr lang="en-US" sz="3200" dirty="0">
                <a:solidFill>
                  <a:prstClr val="black"/>
                </a:solidFill>
              </a:rPr>
              <a:t>No taproot. </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73050"/>
            <a:ext cx="4114800" cy="6537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324193" flipV="1">
            <a:off x="1814071" y="2431852"/>
            <a:ext cx="2790095"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813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Fibrous Roots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0" y="1295400"/>
            <a:ext cx="4381885" cy="5346432"/>
          </a:xfrm>
        </p:spPr>
      </p:pic>
      <p:sp>
        <p:nvSpPr>
          <p:cNvPr id="7" name="TextBox 6"/>
          <p:cNvSpPr txBox="1"/>
          <p:nvPr/>
        </p:nvSpPr>
        <p:spPr>
          <a:xfrm>
            <a:off x="6858000" y="5029200"/>
            <a:ext cx="1981200" cy="1200329"/>
          </a:xfrm>
          <a:prstGeom prst="rect">
            <a:avLst/>
          </a:prstGeom>
          <a:noFill/>
        </p:spPr>
        <p:txBody>
          <a:bodyPr wrap="square" rtlCol="0">
            <a:spAutoFit/>
          </a:bodyPr>
          <a:lstStyle/>
          <a:p>
            <a:r>
              <a:rPr lang="en-US" dirty="0"/>
              <a:t>Dr. William R. Norris at </a:t>
            </a:r>
            <a:r>
              <a:rPr lang="en-US" dirty="0" err="1"/>
              <a:t>Engeldinger</a:t>
            </a:r>
            <a:r>
              <a:rPr lang="en-US" dirty="0"/>
              <a:t> Marsh, Iowa</a:t>
            </a:r>
          </a:p>
        </p:txBody>
      </p:sp>
      <p:sp>
        <p:nvSpPr>
          <p:cNvPr id="8" name="TextBox 7"/>
          <p:cNvSpPr txBox="1"/>
          <p:nvPr/>
        </p:nvSpPr>
        <p:spPr>
          <a:xfrm>
            <a:off x="228600" y="1676400"/>
            <a:ext cx="1905000" cy="923330"/>
          </a:xfrm>
          <a:prstGeom prst="rect">
            <a:avLst/>
          </a:prstGeom>
          <a:noFill/>
        </p:spPr>
        <p:txBody>
          <a:bodyPr wrap="square" rtlCol="0">
            <a:spAutoFit/>
          </a:bodyPr>
          <a:lstStyle/>
          <a:p>
            <a:r>
              <a:rPr lang="en-US" dirty="0" err="1"/>
              <a:t>Carex</a:t>
            </a:r>
            <a:r>
              <a:rPr lang="en-US" dirty="0"/>
              <a:t>, a monocot genus, </a:t>
            </a:r>
            <a:r>
              <a:rPr lang="en-US"/>
              <a:t>with fibrous </a:t>
            </a:r>
            <a:r>
              <a:rPr lang="en-US" dirty="0"/>
              <a:t>roots</a:t>
            </a:r>
          </a:p>
        </p:txBody>
      </p:sp>
      <p:sp>
        <p:nvSpPr>
          <p:cNvPr id="9" name="Right Arrow 8"/>
          <p:cNvSpPr/>
          <p:nvPr/>
        </p:nvSpPr>
        <p:spPr>
          <a:xfrm rot="3467071">
            <a:off x="1843575" y="2903452"/>
            <a:ext cx="1752600" cy="474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847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Most of old </a:t>
            </a:r>
            <a:r>
              <a:rPr lang="en-US" dirty="0" err="1"/>
              <a:t>Liliaceae</a:t>
            </a:r>
            <a:r>
              <a:rPr lang="en-US" dirty="0"/>
              <a:t> now in </a:t>
            </a:r>
            <a:r>
              <a:rPr lang="en-US" dirty="0" err="1"/>
              <a:t>Asparagales</a:t>
            </a:r>
            <a:endParaRPr lang="en-US" dirty="0"/>
          </a:p>
        </p:txBody>
      </p:sp>
      <p:pic>
        <p:nvPicPr>
          <p:cNvPr id="8194" name="Picture 2" descr="C:\Users\Russ\Desktop\Plant Tax 2011 WNMU\Judd2e IRL\Figures\Chapter 09\highres\PS3e-Fig-09-018-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0428" y="1600200"/>
            <a:ext cx="60231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128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Relationships in Current </a:t>
            </a:r>
            <a:r>
              <a:rPr lang="en-US" dirty="0" err="1"/>
              <a:t>Liliales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428" y="1600200"/>
            <a:ext cx="6023144" cy="4525963"/>
          </a:xfrm>
        </p:spPr>
      </p:pic>
      <p:sp>
        <p:nvSpPr>
          <p:cNvPr id="5" name="TextBox 4"/>
          <p:cNvSpPr txBox="1"/>
          <p:nvPr/>
        </p:nvSpPr>
        <p:spPr>
          <a:xfrm>
            <a:off x="6781800" y="3124200"/>
            <a:ext cx="2362200" cy="646331"/>
          </a:xfrm>
          <a:prstGeom prst="rect">
            <a:avLst/>
          </a:prstGeom>
          <a:noFill/>
        </p:spPr>
        <p:txBody>
          <a:bodyPr wrap="square" rtlCol="0">
            <a:spAutoFit/>
          </a:bodyPr>
          <a:lstStyle/>
          <a:p>
            <a:r>
              <a:rPr lang="en-US" dirty="0"/>
              <a:t>Also including </a:t>
            </a:r>
            <a:r>
              <a:rPr lang="en-US" dirty="0" err="1"/>
              <a:t>Veratrum</a:t>
            </a:r>
            <a:r>
              <a:rPr lang="en-US" dirty="0"/>
              <a:t> &amp; </a:t>
            </a:r>
            <a:r>
              <a:rPr lang="en-US" dirty="0" err="1"/>
              <a:t>Anticlea</a:t>
            </a:r>
            <a:endParaRPr lang="en-US" dirty="0"/>
          </a:p>
        </p:txBody>
      </p:sp>
      <p:cxnSp>
        <p:nvCxnSpPr>
          <p:cNvPr id="7" name="Straight Arrow Connector 6"/>
          <p:cNvCxnSpPr/>
          <p:nvPr/>
        </p:nvCxnSpPr>
        <p:spPr>
          <a:xfrm flipH="1" flipV="1">
            <a:off x="6324600" y="3276600"/>
            <a:ext cx="304800" cy="1707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95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Liliales</a:t>
            </a:r>
            <a:r>
              <a:rPr lang="en-US" dirty="0"/>
              <a:t>:  </a:t>
            </a:r>
            <a:r>
              <a:rPr lang="en-US" dirty="0" err="1"/>
              <a:t>Liliaceae</a:t>
            </a:r>
            <a:endParaRPr lang="en-US" dirty="0"/>
          </a:p>
        </p:txBody>
      </p:sp>
      <p:sp>
        <p:nvSpPr>
          <p:cNvPr id="3" name="Content Placeholder 2"/>
          <p:cNvSpPr>
            <a:spLocks noGrp="1"/>
          </p:cNvSpPr>
          <p:nvPr>
            <p:ph idx="1"/>
          </p:nvPr>
        </p:nvSpPr>
        <p:spPr/>
        <p:txBody>
          <a:bodyPr/>
          <a:lstStyle/>
          <a:p>
            <a:r>
              <a:rPr lang="en-US" dirty="0"/>
              <a:t>Difficult to diagnose morphologically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2283823"/>
            <a:ext cx="5791199" cy="4351673"/>
          </a:xfrm>
          <a:prstGeom prst="rect">
            <a:avLst/>
          </a:prstGeom>
        </p:spPr>
      </p:pic>
    </p:spTree>
    <p:extLst>
      <p:ext uri="{BB962C8B-B14F-4D97-AF65-F5344CB8AC3E}">
        <p14:creationId xmlns:p14="http://schemas.microsoft.com/office/powerpoint/2010/main" val="1022573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Liliales</a:t>
            </a:r>
            <a:r>
              <a:rPr lang="en-US" dirty="0"/>
              <a:t>:  </a:t>
            </a:r>
            <a:r>
              <a:rPr lang="en-US" dirty="0" err="1"/>
              <a:t>Liliaceae</a:t>
            </a:r>
            <a:r>
              <a:rPr lang="en-US" dirty="0"/>
              <a:t>:  </a:t>
            </a:r>
            <a:r>
              <a:rPr lang="en-US" dirty="0" err="1"/>
              <a:t>Calochortus</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12285"/>
            <a:ext cx="6324600" cy="455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932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Liliales</a:t>
            </a:r>
            <a:r>
              <a:rPr lang="en-US" dirty="0"/>
              <a:t>:  </a:t>
            </a:r>
            <a:r>
              <a:rPr lang="en-US" dirty="0" err="1"/>
              <a:t>Liliaceae</a:t>
            </a:r>
            <a:r>
              <a:rPr lang="en-US" dirty="0"/>
              <a:t>:  </a:t>
            </a:r>
            <a:r>
              <a:rPr lang="en-US" dirty="0" err="1"/>
              <a:t>Prosartes</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900477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3390" y="228600"/>
            <a:ext cx="8229600" cy="1143000"/>
          </a:xfrm>
        </p:spPr>
        <p:txBody>
          <a:bodyPr/>
          <a:lstStyle/>
          <a:p>
            <a:r>
              <a:rPr lang="en-US" dirty="0" err="1"/>
              <a:t>Liliales</a:t>
            </a:r>
            <a:r>
              <a:rPr lang="en-US" dirty="0"/>
              <a:t>:  </a:t>
            </a:r>
            <a:r>
              <a:rPr lang="en-US" dirty="0" err="1"/>
              <a:t>Liliaceae</a:t>
            </a:r>
            <a:endParaRPr lang="en-US" dirty="0"/>
          </a:p>
        </p:txBody>
      </p:sp>
      <p:sp>
        <p:nvSpPr>
          <p:cNvPr id="4" name="Content Placeholder 3"/>
          <p:cNvSpPr>
            <a:spLocks noGrp="1"/>
          </p:cNvSpPr>
          <p:nvPr>
            <p:ph idx="1"/>
          </p:nvPr>
        </p:nvSpPr>
        <p:spPr>
          <a:xfrm>
            <a:off x="2743200" y="1600201"/>
            <a:ext cx="5943600" cy="685800"/>
          </a:xfrm>
        </p:spPr>
        <p:txBody>
          <a:bodyPr>
            <a:normAutofit fontScale="92500"/>
          </a:bodyPr>
          <a:lstStyle/>
          <a:p>
            <a:pPr marL="0" indent="0">
              <a:buNone/>
            </a:pPr>
            <a:r>
              <a:rPr lang="en-US" dirty="0"/>
              <a:t>Bulbs or rhizomes, parallel venation</a:t>
            </a:r>
          </a:p>
        </p:txBody>
      </p:sp>
      <p:sp>
        <p:nvSpPr>
          <p:cNvPr id="5" name="TextBox 4"/>
          <p:cNvSpPr txBox="1"/>
          <p:nvPr/>
        </p:nvSpPr>
        <p:spPr>
          <a:xfrm>
            <a:off x="609600" y="1524000"/>
            <a:ext cx="2286000" cy="584775"/>
          </a:xfrm>
          <a:prstGeom prst="rect">
            <a:avLst/>
          </a:prstGeom>
          <a:noFill/>
        </p:spPr>
        <p:txBody>
          <a:bodyPr wrap="square" rtlCol="0">
            <a:spAutoFit/>
          </a:bodyPr>
          <a:lstStyle/>
          <a:p>
            <a:r>
              <a:rPr lang="en-US" sz="3200" dirty="0"/>
              <a:t>Foliage--</a:t>
            </a:r>
          </a:p>
        </p:txBody>
      </p:sp>
      <p:sp>
        <p:nvSpPr>
          <p:cNvPr id="6" name="TextBox 5"/>
          <p:cNvSpPr txBox="1"/>
          <p:nvPr/>
        </p:nvSpPr>
        <p:spPr>
          <a:xfrm>
            <a:off x="685800" y="2400300"/>
            <a:ext cx="1676400" cy="584775"/>
          </a:xfrm>
          <a:prstGeom prst="rect">
            <a:avLst/>
          </a:prstGeom>
          <a:noFill/>
        </p:spPr>
        <p:txBody>
          <a:bodyPr wrap="square" rtlCol="0">
            <a:spAutoFit/>
          </a:bodyPr>
          <a:lstStyle/>
          <a:p>
            <a:r>
              <a:rPr lang="en-US" sz="3200" dirty="0"/>
              <a:t>Calyx--</a:t>
            </a:r>
          </a:p>
        </p:txBody>
      </p:sp>
      <p:sp>
        <p:nvSpPr>
          <p:cNvPr id="7" name="TextBox 6"/>
          <p:cNvSpPr txBox="1"/>
          <p:nvPr/>
        </p:nvSpPr>
        <p:spPr>
          <a:xfrm>
            <a:off x="2590800" y="2373630"/>
            <a:ext cx="6019800" cy="523220"/>
          </a:xfrm>
          <a:prstGeom prst="rect">
            <a:avLst/>
          </a:prstGeom>
          <a:noFill/>
        </p:spPr>
        <p:txBody>
          <a:bodyPr wrap="square" rtlCol="0">
            <a:spAutoFit/>
          </a:bodyPr>
          <a:lstStyle/>
          <a:p>
            <a:r>
              <a:rPr lang="en-US" sz="2800" dirty="0"/>
              <a:t>6 </a:t>
            </a:r>
            <a:r>
              <a:rPr lang="en-US" sz="2800" dirty="0" err="1"/>
              <a:t>tepals</a:t>
            </a:r>
            <a:endParaRPr lang="en-US" sz="2800" dirty="0"/>
          </a:p>
        </p:txBody>
      </p:sp>
      <p:sp>
        <p:nvSpPr>
          <p:cNvPr id="8" name="TextBox 7"/>
          <p:cNvSpPr txBox="1"/>
          <p:nvPr/>
        </p:nvSpPr>
        <p:spPr>
          <a:xfrm>
            <a:off x="609600" y="3276600"/>
            <a:ext cx="1752600" cy="584775"/>
          </a:xfrm>
          <a:prstGeom prst="rect">
            <a:avLst/>
          </a:prstGeom>
          <a:noFill/>
        </p:spPr>
        <p:txBody>
          <a:bodyPr wrap="square" rtlCol="0">
            <a:spAutoFit/>
          </a:bodyPr>
          <a:lstStyle/>
          <a:p>
            <a:r>
              <a:rPr lang="en-US" sz="3200" dirty="0"/>
              <a:t>Corolla--</a:t>
            </a:r>
          </a:p>
        </p:txBody>
      </p:sp>
      <p:sp>
        <p:nvSpPr>
          <p:cNvPr id="9" name="TextBox 8"/>
          <p:cNvSpPr txBox="1"/>
          <p:nvPr/>
        </p:nvSpPr>
        <p:spPr>
          <a:xfrm>
            <a:off x="2743200" y="3276600"/>
            <a:ext cx="3505200" cy="523220"/>
          </a:xfrm>
          <a:prstGeom prst="rect">
            <a:avLst/>
          </a:prstGeom>
          <a:noFill/>
        </p:spPr>
        <p:txBody>
          <a:bodyPr wrap="square" rtlCol="0">
            <a:spAutoFit/>
          </a:bodyPr>
          <a:lstStyle/>
          <a:p>
            <a:r>
              <a:rPr lang="en-US" sz="2800" dirty="0"/>
              <a:t>( 6 </a:t>
            </a:r>
            <a:r>
              <a:rPr lang="en-US" sz="2800" dirty="0" err="1"/>
              <a:t>tepals</a:t>
            </a:r>
            <a:r>
              <a:rPr lang="en-US" sz="2800" dirty="0"/>
              <a:t>)</a:t>
            </a:r>
          </a:p>
        </p:txBody>
      </p:sp>
      <p:sp>
        <p:nvSpPr>
          <p:cNvPr id="10" name="TextBox 9"/>
          <p:cNvSpPr txBox="1"/>
          <p:nvPr/>
        </p:nvSpPr>
        <p:spPr>
          <a:xfrm>
            <a:off x="632460" y="4267200"/>
            <a:ext cx="2743200" cy="584775"/>
          </a:xfrm>
          <a:prstGeom prst="rect">
            <a:avLst/>
          </a:prstGeom>
          <a:noFill/>
        </p:spPr>
        <p:txBody>
          <a:bodyPr wrap="square" rtlCol="0">
            <a:spAutoFit/>
          </a:bodyPr>
          <a:lstStyle/>
          <a:p>
            <a:r>
              <a:rPr lang="en-US" sz="3200" dirty="0"/>
              <a:t>Androecium-- </a:t>
            </a:r>
          </a:p>
        </p:txBody>
      </p:sp>
      <p:sp>
        <p:nvSpPr>
          <p:cNvPr id="11" name="TextBox 10"/>
          <p:cNvSpPr txBox="1"/>
          <p:nvPr/>
        </p:nvSpPr>
        <p:spPr>
          <a:xfrm>
            <a:off x="3276600" y="4267200"/>
            <a:ext cx="5562600" cy="523220"/>
          </a:xfrm>
          <a:prstGeom prst="rect">
            <a:avLst/>
          </a:prstGeom>
          <a:noFill/>
        </p:spPr>
        <p:txBody>
          <a:bodyPr wrap="square" rtlCol="0">
            <a:spAutoFit/>
          </a:bodyPr>
          <a:lstStyle/>
          <a:p>
            <a:r>
              <a:rPr lang="en-US" sz="2800" dirty="0"/>
              <a:t>6 stamens, filaments distinct</a:t>
            </a:r>
          </a:p>
        </p:txBody>
      </p:sp>
      <p:sp>
        <p:nvSpPr>
          <p:cNvPr id="12" name="TextBox 11"/>
          <p:cNvSpPr txBox="1"/>
          <p:nvPr/>
        </p:nvSpPr>
        <p:spPr>
          <a:xfrm>
            <a:off x="609600" y="5181600"/>
            <a:ext cx="2819400" cy="584775"/>
          </a:xfrm>
          <a:prstGeom prst="rect">
            <a:avLst/>
          </a:prstGeom>
          <a:noFill/>
        </p:spPr>
        <p:txBody>
          <a:bodyPr wrap="square" rtlCol="0">
            <a:spAutoFit/>
          </a:bodyPr>
          <a:lstStyle/>
          <a:p>
            <a:r>
              <a:rPr lang="en-US" sz="3200" dirty="0"/>
              <a:t>Gynoecium-- </a:t>
            </a:r>
          </a:p>
        </p:txBody>
      </p:sp>
      <p:sp>
        <p:nvSpPr>
          <p:cNvPr id="13" name="TextBox 12"/>
          <p:cNvSpPr txBox="1"/>
          <p:nvPr/>
        </p:nvSpPr>
        <p:spPr>
          <a:xfrm>
            <a:off x="3128010" y="5212377"/>
            <a:ext cx="5486400" cy="523220"/>
          </a:xfrm>
          <a:prstGeom prst="rect">
            <a:avLst/>
          </a:prstGeom>
          <a:noFill/>
        </p:spPr>
        <p:txBody>
          <a:bodyPr wrap="square" rtlCol="0">
            <a:spAutoFit/>
          </a:bodyPr>
          <a:lstStyle/>
          <a:p>
            <a:r>
              <a:rPr lang="en-US" sz="2800" dirty="0"/>
              <a:t>3 connate carpels, ovary superior</a:t>
            </a:r>
          </a:p>
        </p:txBody>
      </p:sp>
      <p:sp>
        <p:nvSpPr>
          <p:cNvPr id="14" name="TextBox 13"/>
          <p:cNvSpPr txBox="1"/>
          <p:nvPr/>
        </p:nvSpPr>
        <p:spPr>
          <a:xfrm>
            <a:off x="632460" y="5963632"/>
            <a:ext cx="2442210" cy="584775"/>
          </a:xfrm>
          <a:prstGeom prst="rect">
            <a:avLst/>
          </a:prstGeom>
          <a:noFill/>
        </p:spPr>
        <p:txBody>
          <a:bodyPr wrap="square" rtlCol="0">
            <a:spAutoFit/>
          </a:bodyPr>
          <a:lstStyle/>
          <a:p>
            <a:r>
              <a:rPr lang="en-US" sz="3200" dirty="0"/>
              <a:t>Fruit--</a:t>
            </a:r>
          </a:p>
        </p:txBody>
      </p:sp>
      <p:sp>
        <p:nvSpPr>
          <p:cNvPr id="15" name="TextBox 14"/>
          <p:cNvSpPr txBox="1"/>
          <p:nvPr/>
        </p:nvSpPr>
        <p:spPr>
          <a:xfrm>
            <a:off x="1988820" y="5963632"/>
            <a:ext cx="4853940" cy="523220"/>
          </a:xfrm>
          <a:prstGeom prst="rect">
            <a:avLst/>
          </a:prstGeom>
          <a:noFill/>
        </p:spPr>
        <p:txBody>
          <a:bodyPr wrap="square" rtlCol="0">
            <a:spAutoFit/>
          </a:bodyPr>
          <a:lstStyle/>
          <a:p>
            <a:r>
              <a:rPr lang="en-US" sz="2800" dirty="0" err="1"/>
              <a:t>Loculicidal</a:t>
            </a:r>
            <a:r>
              <a:rPr lang="en-US" sz="2800" dirty="0"/>
              <a:t> capsule</a:t>
            </a:r>
          </a:p>
        </p:txBody>
      </p:sp>
    </p:spTree>
    <p:extLst>
      <p:ext uri="{BB962C8B-B14F-4D97-AF65-F5344CB8AC3E}">
        <p14:creationId xmlns:p14="http://schemas.microsoft.com/office/powerpoint/2010/main" val="262078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9" grpId="0"/>
      <p:bldP spid="11"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555" y="243823"/>
            <a:ext cx="6686550" cy="641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4254640" y="2623066"/>
            <a:ext cx="25146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17770" y="2971086"/>
            <a:ext cx="228600" cy="369332"/>
          </a:xfrm>
          <a:prstGeom prst="rect">
            <a:avLst/>
          </a:prstGeom>
          <a:noFill/>
        </p:spPr>
        <p:txBody>
          <a:bodyPr wrap="square" rtlCol="0">
            <a:spAutoFit/>
          </a:bodyPr>
          <a:lstStyle/>
          <a:p>
            <a:r>
              <a:rPr lang="en-US" dirty="0"/>
              <a:t>*</a:t>
            </a:r>
          </a:p>
        </p:txBody>
      </p:sp>
      <p:sp>
        <p:nvSpPr>
          <p:cNvPr id="4" name="TextBox 3"/>
          <p:cNvSpPr txBox="1"/>
          <p:nvPr/>
        </p:nvSpPr>
        <p:spPr>
          <a:xfrm>
            <a:off x="5017770" y="3244334"/>
            <a:ext cx="22860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2405927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Liliales</a:t>
            </a:r>
            <a:r>
              <a:rPr lang="en-US" dirty="0"/>
              <a:t>:  </a:t>
            </a:r>
            <a:r>
              <a:rPr lang="en-US" dirty="0" err="1"/>
              <a:t>Melanthiaceae</a:t>
            </a:r>
            <a:r>
              <a:rPr lang="en-US" dirty="0"/>
              <a:t>:  </a:t>
            </a:r>
            <a:r>
              <a:rPr lang="en-US" dirty="0" err="1"/>
              <a:t>Veratrum</a:t>
            </a:r>
            <a:r>
              <a:rPr lang="en-US" dirty="0"/>
              <a:t> </a:t>
            </a:r>
            <a:r>
              <a:rPr lang="en-US" dirty="0" err="1"/>
              <a:t>californicum</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16" y="1752600"/>
            <a:ext cx="5791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8632" y="2095500"/>
            <a:ext cx="3000375"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102927"/>
            <a:ext cx="8229600" cy="830997"/>
          </a:xfrm>
          <a:prstGeom prst="rect">
            <a:avLst/>
          </a:prstGeom>
          <a:noFill/>
        </p:spPr>
        <p:txBody>
          <a:bodyPr wrap="square" rtlCol="0">
            <a:spAutoFit/>
          </a:bodyPr>
          <a:lstStyle/>
          <a:p>
            <a:r>
              <a:rPr lang="en-US" sz="1600" dirty="0"/>
              <a:t>Birth defects in sheep grazing on </a:t>
            </a:r>
            <a:r>
              <a:rPr lang="en-US" sz="1600" i="1" dirty="0" err="1">
                <a:hlinkClick r:id="rId4" tooltip="Veratrum californicum"/>
              </a:rPr>
              <a:t>Veratrum</a:t>
            </a:r>
            <a:r>
              <a:rPr lang="en-US" sz="1600" i="1" dirty="0">
                <a:hlinkClick r:id="rId4" tooltip="Veratrum californicum"/>
              </a:rPr>
              <a:t> </a:t>
            </a:r>
            <a:r>
              <a:rPr lang="en-US" sz="1600" i="1" dirty="0" err="1">
                <a:hlinkClick r:id="rId4" tooltip="Veratrum californicum"/>
              </a:rPr>
              <a:t>californicum</a:t>
            </a:r>
            <a:r>
              <a:rPr lang="en-US" sz="1600" dirty="0"/>
              <a:t> provided key insights into developmental biology in the 20th century:  Embryonic parts do not develop properly because of malfunctioning of the Hedgehog </a:t>
            </a:r>
            <a:r>
              <a:rPr lang="en-US" sz="1600" dirty="0" err="1"/>
              <a:t>signalling</a:t>
            </a:r>
            <a:r>
              <a:rPr lang="en-US" sz="1600" dirty="0"/>
              <a:t> pathway.  (Hedgehog is the name of the </a:t>
            </a:r>
            <a:r>
              <a:rPr lang="en-US" sz="1600" dirty="0" err="1"/>
              <a:t>signalling</a:t>
            </a:r>
            <a:r>
              <a:rPr lang="en-US" sz="1600" dirty="0"/>
              <a:t> molecule)</a:t>
            </a:r>
          </a:p>
        </p:txBody>
      </p:sp>
    </p:spTree>
    <p:extLst>
      <p:ext uri="{BB962C8B-B14F-4D97-AF65-F5344CB8AC3E}">
        <p14:creationId xmlns:p14="http://schemas.microsoft.com/office/powerpoint/2010/main" val="1915572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Liliaceae</a:t>
            </a:r>
            <a:r>
              <a:rPr lang="en-US" dirty="0"/>
              <a:t>:  </a:t>
            </a:r>
            <a:r>
              <a:rPr lang="en-US" dirty="0" err="1"/>
              <a:t>Melanthiaceae</a:t>
            </a:r>
            <a:r>
              <a:rPr lang="en-US" dirty="0"/>
              <a:t>:  </a:t>
            </a:r>
            <a:r>
              <a:rPr lang="en-US" dirty="0" err="1"/>
              <a:t>Veratrum</a:t>
            </a:r>
            <a:r>
              <a:rPr lang="en-US" dirty="0"/>
              <a:t> </a:t>
            </a:r>
            <a:r>
              <a:rPr lang="en-US" dirty="0" err="1"/>
              <a:t>californicum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201" y="1600200"/>
            <a:ext cx="6791597" cy="4525963"/>
          </a:xfrm>
        </p:spPr>
      </p:pic>
      <p:sp>
        <p:nvSpPr>
          <p:cNvPr id="5" name="TextBox 4"/>
          <p:cNvSpPr txBox="1"/>
          <p:nvPr/>
        </p:nvSpPr>
        <p:spPr>
          <a:xfrm>
            <a:off x="3429000" y="6400800"/>
            <a:ext cx="2362200" cy="369332"/>
          </a:xfrm>
          <a:prstGeom prst="rect">
            <a:avLst/>
          </a:prstGeom>
          <a:noFill/>
        </p:spPr>
        <p:txBody>
          <a:bodyPr wrap="square" rtlCol="0">
            <a:spAutoFit/>
          </a:bodyPr>
          <a:lstStyle/>
          <a:p>
            <a:r>
              <a:rPr lang="en-US" dirty="0"/>
              <a:t>Fruit is a capsule.</a:t>
            </a:r>
          </a:p>
        </p:txBody>
      </p:sp>
    </p:spTree>
    <p:extLst>
      <p:ext uri="{BB962C8B-B14F-4D97-AF65-F5344CB8AC3E}">
        <p14:creationId xmlns:p14="http://schemas.microsoft.com/office/powerpoint/2010/main" val="517816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Liliales</a:t>
            </a:r>
            <a:r>
              <a:rPr lang="en-US" dirty="0"/>
              <a:t>:  </a:t>
            </a:r>
            <a:r>
              <a:rPr lang="en-US" dirty="0" err="1"/>
              <a:t>Melanthiaceae</a:t>
            </a:r>
            <a:r>
              <a:rPr lang="en-US" dirty="0"/>
              <a:t>:  </a:t>
            </a:r>
            <a:r>
              <a:rPr lang="en-US" dirty="0" err="1"/>
              <a:t>Anticlea</a:t>
            </a:r>
            <a:r>
              <a:rPr lang="en-US" dirty="0"/>
              <a:t> </a:t>
            </a:r>
            <a:r>
              <a:rPr lang="en-US" dirty="0" err="1"/>
              <a:t>mogollonensis</a:t>
            </a:r>
            <a:r>
              <a:rPr lang="en-US" dirty="0"/>
              <a:t> &amp; </a:t>
            </a:r>
            <a:r>
              <a:rPr lang="en-US" dirty="0" err="1"/>
              <a:t>Anticlea</a:t>
            </a:r>
            <a:r>
              <a:rPr lang="en-US" dirty="0"/>
              <a:t> </a:t>
            </a:r>
            <a:r>
              <a:rPr lang="en-US" dirty="0" err="1"/>
              <a:t>virescens</a:t>
            </a:r>
            <a:endParaRPr lang="en-US" dirty="0"/>
          </a:p>
        </p:txBody>
      </p:sp>
      <p:sp>
        <p:nvSpPr>
          <p:cNvPr id="4" name="Text Placeholder 3"/>
          <p:cNvSpPr>
            <a:spLocks noGrp="1"/>
          </p:cNvSpPr>
          <p:nvPr>
            <p:ph type="body" idx="1"/>
          </p:nvPr>
        </p:nvSpPr>
        <p:spPr/>
        <p:txBody>
          <a:bodyPr/>
          <a:lstStyle/>
          <a:p>
            <a:r>
              <a:rPr lang="en-US" dirty="0" err="1"/>
              <a:t>Anticlea</a:t>
            </a:r>
            <a:r>
              <a:rPr lang="en-US" dirty="0"/>
              <a:t> </a:t>
            </a:r>
            <a:r>
              <a:rPr lang="en-US" dirty="0" err="1"/>
              <a:t>mogollonensis</a:t>
            </a:r>
            <a:endParaRPr lang="en-US" dirty="0"/>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r>
              <a:rPr lang="en-US" dirty="0" err="1"/>
              <a:t>Anticlea</a:t>
            </a:r>
            <a:r>
              <a:rPr lang="en-US" dirty="0"/>
              <a:t> </a:t>
            </a:r>
            <a:r>
              <a:rPr lang="en-US" dirty="0" err="1"/>
              <a:t>virescens</a:t>
            </a:r>
            <a:endParaRPr lang="en-US" dirty="0"/>
          </a:p>
        </p:txBody>
      </p:sp>
      <p:sp>
        <p:nvSpPr>
          <p:cNvPr id="7" name="Content Placeholder 6"/>
          <p:cNvSpPr>
            <a:spLocks noGrp="1"/>
          </p:cNvSpPr>
          <p:nvPr>
            <p:ph sz="quarter" idx="4"/>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0"/>
            <a:ext cx="4012815" cy="373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438400"/>
            <a:ext cx="406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6211669"/>
            <a:ext cx="8382000" cy="646331"/>
          </a:xfrm>
          <a:prstGeom prst="rect">
            <a:avLst/>
          </a:prstGeom>
          <a:noFill/>
        </p:spPr>
        <p:txBody>
          <a:bodyPr wrap="square" rtlCol="0">
            <a:spAutoFit/>
          </a:bodyPr>
          <a:lstStyle/>
          <a:p>
            <a:r>
              <a:rPr lang="en-US" dirty="0"/>
              <a:t>Causes death in livestock;  Native Americans avoided it;  people are poisoned by it when it is confused with onions</a:t>
            </a:r>
          </a:p>
        </p:txBody>
      </p:sp>
    </p:spTree>
    <p:extLst>
      <p:ext uri="{BB962C8B-B14F-4D97-AF65-F5344CB8AC3E}">
        <p14:creationId xmlns:p14="http://schemas.microsoft.com/office/powerpoint/2010/main" val="964353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Liliales</a:t>
            </a:r>
            <a:r>
              <a:rPr lang="en-US" dirty="0"/>
              <a:t>:  </a:t>
            </a:r>
            <a:r>
              <a:rPr lang="en-US" dirty="0" err="1"/>
              <a:t>Melanthiaceae</a:t>
            </a:r>
            <a:r>
              <a:rPr lang="en-US" dirty="0"/>
              <a:t>:  </a:t>
            </a:r>
            <a:r>
              <a:rPr lang="en-US" dirty="0" err="1"/>
              <a:t>Anticlea</a:t>
            </a:r>
            <a:r>
              <a:rPr lang="en-US" dirty="0"/>
              <a:t> </a:t>
            </a:r>
            <a:r>
              <a:rPr lang="en-US" dirty="0" err="1"/>
              <a:t>mogollonensis</a:t>
            </a:r>
            <a:r>
              <a:rPr lang="en-US" dirty="0"/>
              <a:t> &amp; </a:t>
            </a:r>
            <a:r>
              <a:rPr lang="en-US" dirty="0" err="1"/>
              <a:t>Anticlea</a:t>
            </a:r>
            <a:r>
              <a:rPr lang="en-US" dirty="0"/>
              <a:t> </a:t>
            </a:r>
            <a:r>
              <a:rPr lang="en-US" dirty="0" err="1"/>
              <a:t>virescens</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63935" y="1600200"/>
            <a:ext cx="3016130" cy="4525963"/>
          </a:xfrm>
        </p:spPr>
      </p:pic>
      <p:sp>
        <p:nvSpPr>
          <p:cNvPr id="9" name="TextBox 8"/>
          <p:cNvSpPr txBox="1"/>
          <p:nvPr/>
        </p:nvSpPr>
        <p:spPr>
          <a:xfrm>
            <a:off x="6248400" y="2971800"/>
            <a:ext cx="2895600" cy="369332"/>
          </a:xfrm>
          <a:prstGeom prst="rect">
            <a:avLst/>
          </a:prstGeom>
          <a:noFill/>
        </p:spPr>
        <p:txBody>
          <a:bodyPr wrap="square" rtlCol="0">
            <a:spAutoFit/>
          </a:bodyPr>
          <a:lstStyle/>
          <a:p>
            <a:r>
              <a:rPr lang="en-US" dirty="0"/>
              <a:t>Grass like leaves</a:t>
            </a:r>
          </a:p>
        </p:txBody>
      </p:sp>
    </p:spTree>
    <p:extLst>
      <p:ext uri="{BB962C8B-B14F-4D97-AF65-F5344CB8AC3E}">
        <p14:creationId xmlns:p14="http://schemas.microsoft.com/office/powerpoint/2010/main" val="2214539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a:t>Liliales</a:t>
            </a:r>
            <a:r>
              <a:rPr lang="en-US" dirty="0"/>
              <a:t>:  </a:t>
            </a:r>
            <a:r>
              <a:rPr lang="en-US" dirty="0" err="1"/>
              <a:t>Melanthiaceae</a:t>
            </a:r>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428" y="1600200"/>
            <a:ext cx="6023144" cy="4525963"/>
          </a:xfrm>
        </p:spPr>
      </p:pic>
      <p:sp>
        <p:nvSpPr>
          <p:cNvPr id="10" name="TextBox 9"/>
          <p:cNvSpPr txBox="1"/>
          <p:nvPr/>
        </p:nvSpPr>
        <p:spPr>
          <a:xfrm>
            <a:off x="304800" y="5257800"/>
            <a:ext cx="2209800" cy="646331"/>
          </a:xfrm>
          <a:prstGeom prst="rect">
            <a:avLst/>
          </a:prstGeom>
          <a:noFill/>
        </p:spPr>
        <p:txBody>
          <a:bodyPr wrap="square" rtlCol="0">
            <a:spAutoFit/>
          </a:bodyPr>
          <a:lstStyle/>
          <a:p>
            <a:r>
              <a:rPr lang="en-US" dirty="0"/>
              <a:t>Grass-like leaves, </a:t>
            </a:r>
          </a:p>
          <a:p>
            <a:r>
              <a:rPr lang="en-US" dirty="0"/>
              <a:t>ovate in </a:t>
            </a:r>
            <a:r>
              <a:rPr lang="en-US" dirty="0" err="1"/>
              <a:t>Veratrum</a:t>
            </a:r>
            <a:endParaRPr lang="en-US" dirty="0"/>
          </a:p>
        </p:txBody>
      </p:sp>
      <p:cxnSp>
        <p:nvCxnSpPr>
          <p:cNvPr id="12" name="Straight Arrow Connector 11"/>
          <p:cNvCxnSpPr/>
          <p:nvPr/>
        </p:nvCxnSpPr>
        <p:spPr>
          <a:xfrm flipV="1">
            <a:off x="1981200" y="5257800"/>
            <a:ext cx="1066800"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05600" y="4724400"/>
            <a:ext cx="2286000" cy="646331"/>
          </a:xfrm>
          <a:prstGeom prst="rect">
            <a:avLst/>
          </a:prstGeom>
          <a:noFill/>
        </p:spPr>
        <p:txBody>
          <a:bodyPr wrap="square" rtlCol="0">
            <a:spAutoFit/>
          </a:bodyPr>
          <a:lstStyle/>
          <a:p>
            <a:r>
              <a:rPr lang="en-US" dirty="0"/>
              <a:t>Various toxic alkaloids present</a:t>
            </a:r>
          </a:p>
        </p:txBody>
      </p:sp>
      <p:cxnSp>
        <p:nvCxnSpPr>
          <p:cNvPr id="15" name="Straight Arrow Connector 14"/>
          <p:cNvCxnSpPr/>
          <p:nvPr/>
        </p:nvCxnSpPr>
        <p:spPr>
          <a:xfrm flipH="1">
            <a:off x="6248400" y="4953000"/>
            <a:ext cx="381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3401" y="6218596"/>
            <a:ext cx="8229600" cy="646331"/>
          </a:xfrm>
          <a:prstGeom prst="rect">
            <a:avLst/>
          </a:prstGeom>
          <a:noFill/>
        </p:spPr>
        <p:txBody>
          <a:bodyPr wrap="square" rtlCol="0">
            <a:spAutoFit/>
          </a:bodyPr>
          <a:lstStyle/>
          <a:p>
            <a:r>
              <a:rPr lang="en-US" dirty="0"/>
              <a:t>Alkaloid= chemical compound not involved in primary metabolic pathways (e.g., photosynthesis or glycolysis) and synthesized from amino acids</a:t>
            </a:r>
          </a:p>
        </p:txBody>
      </p:sp>
    </p:spTree>
    <p:extLst>
      <p:ext uri="{BB962C8B-B14F-4D97-AF65-F5344CB8AC3E}">
        <p14:creationId xmlns:p14="http://schemas.microsoft.com/office/powerpoint/2010/main" val="1550835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Liliales</a:t>
            </a:r>
            <a:r>
              <a:rPr lang="en-US" dirty="0"/>
              <a:t>:  </a:t>
            </a:r>
            <a:r>
              <a:rPr lang="en-US" dirty="0" err="1"/>
              <a:t>Melanthiaceae</a:t>
            </a:r>
            <a:endParaRPr lang="en-US" dirty="0"/>
          </a:p>
        </p:txBody>
      </p:sp>
      <p:sp>
        <p:nvSpPr>
          <p:cNvPr id="3" name="Content Placeholder 2"/>
          <p:cNvSpPr>
            <a:spLocks noGrp="1"/>
          </p:cNvSpPr>
          <p:nvPr>
            <p:ph idx="1"/>
          </p:nvPr>
        </p:nvSpPr>
        <p:spPr/>
        <p:txBody>
          <a:bodyPr/>
          <a:lstStyle/>
          <a:p>
            <a:r>
              <a:rPr lang="en-US" dirty="0"/>
              <a:t>Foliage—</a:t>
            </a:r>
          </a:p>
          <a:p>
            <a:r>
              <a:rPr lang="en-US" dirty="0"/>
              <a:t>Calyx—</a:t>
            </a:r>
          </a:p>
          <a:p>
            <a:r>
              <a:rPr lang="en-US" dirty="0"/>
              <a:t>Corolla—</a:t>
            </a:r>
          </a:p>
          <a:p>
            <a:r>
              <a:rPr lang="en-US" dirty="0"/>
              <a:t>Androecium—</a:t>
            </a:r>
          </a:p>
          <a:p>
            <a:r>
              <a:rPr lang="en-US" dirty="0"/>
              <a:t>Gynoecium—</a:t>
            </a:r>
          </a:p>
          <a:p>
            <a:endParaRPr lang="en-US" dirty="0"/>
          </a:p>
          <a:p>
            <a:r>
              <a:rPr lang="en-US" dirty="0"/>
              <a:t>Fruit—</a:t>
            </a:r>
          </a:p>
          <a:p>
            <a:pPr marL="0" indent="0">
              <a:buNone/>
            </a:pPr>
            <a:endParaRPr lang="en-US" dirty="0"/>
          </a:p>
        </p:txBody>
      </p:sp>
      <p:sp>
        <p:nvSpPr>
          <p:cNvPr id="5" name="TextBox 4"/>
          <p:cNvSpPr txBox="1"/>
          <p:nvPr/>
        </p:nvSpPr>
        <p:spPr>
          <a:xfrm>
            <a:off x="2438400" y="1447800"/>
            <a:ext cx="6172200" cy="954107"/>
          </a:xfrm>
          <a:prstGeom prst="rect">
            <a:avLst/>
          </a:prstGeom>
          <a:noFill/>
        </p:spPr>
        <p:txBody>
          <a:bodyPr wrap="square" rtlCol="0">
            <a:spAutoFit/>
          </a:bodyPr>
          <a:lstStyle/>
          <a:p>
            <a:r>
              <a:rPr lang="en-US" sz="2800" dirty="0"/>
              <a:t>poisonous alkaloids often present (hence the “Death Camas Family”!)</a:t>
            </a:r>
          </a:p>
        </p:txBody>
      </p:sp>
      <p:sp>
        <p:nvSpPr>
          <p:cNvPr id="6" name="TextBox 5"/>
          <p:cNvSpPr txBox="1"/>
          <p:nvPr/>
        </p:nvSpPr>
        <p:spPr>
          <a:xfrm>
            <a:off x="2819400" y="2514600"/>
            <a:ext cx="4038600" cy="523220"/>
          </a:xfrm>
          <a:prstGeom prst="rect">
            <a:avLst/>
          </a:prstGeom>
          <a:noFill/>
        </p:spPr>
        <p:txBody>
          <a:bodyPr wrap="square" rtlCol="0">
            <a:spAutoFit/>
          </a:bodyPr>
          <a:lstStyle/>
          <a:p>
            <a:r>
              <a:rPr lang="en-US" sz="2800" dirty="0"/>
              <a:t>6 mostly distinct </a:t>
            </a:r>
            <a:r>
              <a:rPr lang="en-US" sz="2800" dirty="0" err="1"/>
              <a:t>tepals</a:t>
            </a:r>
            <a:endParaRPr lang="en-US" sz="2800" dirty="0"/>
          </a:p>
        </p:txBody>
      </p:sp>
      <p:sp>
        <p:nvSpPr>
          <p:cNvPr id="7" name="TextBox 6"/>
          <p:cNvSpPr txBox="1"/>
          <p:nvPr/>
        </p:nvSpPr>
        <p:spPr>
          <a:xfrm>
            <a:off x="3505200" y="3429000"/>
            <a:ext cx="4267200" cy="523220"/>
          </a:xfrm>
          <a:prstGeom prst="rect">
            <a:avLst/>
          </a:prstGeom>
          <a:noFill/>
        </p:spPr>
        <p:txBody>
          <a:bodyPr wrap="square" rtlCol="0">
            <a:spAutoFit/>
          </a:bodyPr>
          <a:lstStyle/>
          <a:p>
            <a:r>
              <a:rPr lang="en-US" sz="2800" dirty="0"/>
              <a:t>usually 6 distinct stamens</a:t>
            </a:r>
          </a:p>
        </p:txBody>
      </p:sp>
      <p:sp>
        <p:nvSpPr>
          <p:cNvPr id="8" name="TextBox 7"/>
          <p:cNvSpPr txBox="1"/>
          <p:nvPr/>
        </p:nvSpPr>
        <p:spPr>
          <a:xfrm>
            <a:off x="3135630" y="3952220"/>
            <a:ext cx="5943600" cy="954107"/>
          </a:xfrm>
          <a:prstGeom prst="rect">
            <a:avLst/>
          </a:prstGeom>
          <a:noFill/>
        </p:spPr>
        <p:txBody>
          <a:bodyPr wrap="square" rtlCol="0">
            <a:spAutoFit/>
          </a:bodyPr>
          <a:lstStyle/>
          <a:p>
            <a:r>
              <a:rPr lang="en-US" sz="2800" dirty="0"/>
              <a:t>3-10 connate carpels, usually 3 distinct styles;  superior to slightly inferior</a:t>
            </a:r>
          </a:p>
        </p:txBody>
      </p:sp>
      <p:sp>
        <p:nvSpPr>
          <p:cNvPr id="10" name="TextBox 9"/>
          <p:cNvSpPr txBox="1"/>
          <p:nvPr/>
        </p:nvSpPr>
        <p:spPr>
          <a:xfrm>
            <a:off x="2297430" y="5181600"/>
            <a:ext cx="1676400" cy="523220"/>
          </a:xfrm>
          <a:prstGeom prst="rect">
            <a:avLst/>
          </a:prstGeom>
          <a:noFill/>
        </p:spPr>
        <p:txBody>
          <a:bodyPr wrap="square" rtlCol="0">
            <a:spAutoFit/>
          </a:bodyPr>
          <a:lstStyle/>
          <a:p>
            <a:r>
              <a:rPr lang="en-US" sz="2800" dirty="0"/>
              <a:t>Capsule</a:t>
            </a:r>
          </a:p>
        </p:txBody>
      </p:sp>
    </p:spTree>
    <p:extLst>
      <p:ext uri="{BB962C8B-B14F-4D97-AF65-F5344CB8AC3E}">
        <p14:creationId xmlns:p14="http://schemas.microsoft.com/office/powerpoint/2010/main" val="8728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8194" name="Picture 2" descr="C:\Users\Russ\Desktop\Plant Tax 2011 WNMU\Judd2e IRL\Figures\Chapter 09\highres\PS3e-Fig-09-018-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457517"/>
            <a:ext cx="7442840" cy="5592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43200" y="5877520"/>
            <a:ext cx="3352800" cy="923330"/>
          </a:xfrm>
          <a:prstGeom prst="rect">
            <a:avLst/>
          </a:prstGeom>
          <a:noFill/>
        </p:spPr>
        <p:txBody>
          <a:bodyPr wrap="square" rtlCol="0">
            <a:spAutoFit/>
          </a:bodyPr>
          <a:lstStyle/>
          <a:p>
            <a:r>
              <a:rPr lang="en-US" sz="3600" b="1" dirty="0" err="1"/>
              <a:t>Asparagales</a:t>
            </a:r>
            <a:endParaRPr lang="en-US" sz="3600" b="1" dirty="0"/>
          </a:p>
          <a:p>
            <a:endParaRPr lang="en-US" dirty="0"/>
          </a:p>
        </p:txBody>
      </p:sp>
      <p:cxnSp>
        <p:nvCxnSpPr>
          <p:cNvPr id="5" name="Straight Arrow Connector 4"/>
          <p:cNvCxnSpPr/>
          <p:nvPr/>
        </p:nvCxnSpPr>
        <p:spPr>
          <a:xfrm flipV="1">
            <a:off x="5486400" y="4572000"/>
            <a:ext cx="838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09600" y="4800600"/>
            <a:ext cx="457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50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Agavaceae</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47" y="1600200"/>
            <a:ext cx="3657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223901"/>
            <a:ext cx="50292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038600"/>
            <a:ext cx="400206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1790" y="4843401"/>
            <a:ext cx="2482932" cy="186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647" y="1223901"/>
            <a:ext cx="2480953" cy="376299"/>
          </a:xfrm>
          <a:prstGeom prst="rect">
            <a:avLst/>
          </a:prstGeom>
          <a:noFill/>
        </p:spPr>
        <p:txBody>
          <a:bodyPr wrap="square" rtlCol="0">
            <a:spAutoFit/>
          </a:bodyPr>
          <a:lstStyle/>
          <a:p>
            <a:r>
              <a:rPr lang="en-US" dirty="0"/>
              <a:t>Agave </a:t>
            </a:r>
            <a:r>
              <a:rPr lang="en-US" dirty="0" err="1"/>
              <a:t>parryi</a:t>
            </a:r>
            <a:endParaRPr lang="en-US" dirty="0"/>
          </a:p>
        </p:txBody>
      </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8034" y="1162257"/>
            <a:ext cx="2095966" cy="16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91000" y="1600200"/>
            <a:ext cx="2514600" cy="369332"/>
          </a:xfrm>
          <a:prstGeom prst="rect">
            <a:avLst/>
          </a:prstGeom>
          <a:noFill/>
        </p:spPr>
        <p:txBody>
          <a:bodyPr wrap="square" rtlCol="0">
            <a:spAutoFit/>
          </a:bodyPr>
          <a:lstStyle/>
          <a:p>
            <a:r>
              <a:rPr lang="en-US" dirty="0">
                <a:solidFill>
                  <a:srgbClr val="FFFF00"/>
                </a:solidFill>
              </a:rPr>
              <a:t>Toothed</a:t>
            </a:r>
            <a:r>
              <a:rPr lang="en-US" dirty="0">
                <a:solidFill>
                  <a:schemeClr val="bg1"/>
                </a:solidFill>
              </a:rPr>
              <a:t> </a:t>
            </a:r>
            <a:r>
              <a:rPr lang="en-US" dirty="0">
                <a:solidFill>
                  <a:srgbClr val="FFFF00"/>
                </a:solidFill>
              </a:rPr>
              <a:t>leaves</a:t>
            </a:r>
          </a:p>
        </p:txBody>
      </p:sp>
      <p:sp>
        <p:nvSpPr>
          <p:cNvPr id="6" name="TextBox 5"/>
          <p:cNvSpPr txBox="1"/>
          <p:nvPr/>
        </p:nvSpPr>
        <p:spPr>
          <a:xfrm>
            <a:off x="7488382" y="1415534"/>
            <a:ext cx="1371600" cy="369332"/>
          </a:xfrm>
          <a:prstGeom prst="rect">
            <a:avLst/>
          </a:prstGeom>
          <a:noFill/>
        </p:spPr>
        <p:txBody>
          <a:bodyPr wrap="square" rtlCol="0">
            <a:spAutoFit/>
          </a:bodyPr>
          <a:lstStyle/>
          <a:p>
            <a:r>
              <a:rPr lang="en-US" dirty="0" err="1">
                <a:solidFill>
                  <a:srgbClr val="FFFF00"/>
                </a:solidFill>
              </a:rPr>
              <a:t>Phytomelan</a:t>
            </a:r>
            <a:endParaRPr lang="en-US" dirty="0">
              <a:solidFill>
                <a:srgbClr val="FFFF00"/>
              </a:solidFill>
            </a:endParaRPr>
          </a:p>
        </p:txBody>
      </p:sp>
      <p:sp>
        <p:nvSpPr>
          <p:cNvPr id="7" name="TextBox 6"/>
          <p:cNvSpPr txBox="1"/>
          <p:nvPr/>
        </p:nvSpPr>
        <p:spPr>
          <a:xfrm>
            <a:off x="2591790" y="5372100"/>
            <a:ext cx="1827810" cy="369332"/>
          </a:xfrm>
          <a:prstGeom prst="rect">
            <a:avLst/>
          </a:prstGeom>
          <a:noFill/>
        </p:spPr>
        <p:txBody>
          <a:bodyPr wrap="square" rtlCol="0">
            <a:spAutoFit/>
          </a:bodyPr>
          <a:lstStyle/>
          <a:p>
            <a:r>
              <a:rPr lang="en-US" dirty="0"/>
              <a:t>Capsule</a:t>
            </a:r>
          </a:p>
        </p:txBody>
      </p:sp>
      <p:sp>
        <p:nvSpPr>
          <p:cNvPr id="8" name="TextBox 7"/>
          <p:cNvSpPr txBox="1"/>
          <p:nvPr/>
        </p:nvSpPr>
        <p:spPr>
          <a:xfrm>
            <a:off x="7391400" y="4343400"/>
            <a:ext cx="1639863" cy="369332"/>
          </a:xfrm>
          <a:prstGeom prst="rect">
            <a:avLst/>
          </a:prstGeom>
          <a:noFill/>
        </p:spPr>
        <p:txBody>
          <a:bodyPr wrap="square" rtlCol="0">
            <a:spAutoFit/>
          </a:bodyPr>
          <a:lstStyle/>
          <a:p>
            <a:r>
              <a:rPr lang="en-US" dirty="0">
                <a:solidFill>
                  <a:schemeClr val="bg1"/>
                </a:solidFill>
              </a:rPr>
              <a:t>Inferior ovary</a:t>
            </a:r>
          </a:p>
        </p:txBody>
      </p:sp>
    </p:spTree>
    <p:extLst>
      <p:ext uri="{BB962C8B-B14F-4D97-AF65-F5344CB8AC3E}">
        <p14:creationId xmlns:p14="http://schemas.microsoft.com/office/powerpoint/2010/main" val="670921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Asparagales</a:t>
            </a:r>
            <a:r>
              <a:rPr lang="en-US" dirty="0"/>
              <a:t>:  </a:t>
            </a:r>
            <a:r>
              <a:rPr lang="en-US" dirty="0" err="1"/>
              <a:t>Agavaceae</a:t>
            </a:r>
            <a:br>
              <a:rPr lang="en-US" dirty="0"/>
            </a:br>
            <a:r>
              <a:rPr lang="en-US" dirty="0" err="1"/>
              <a:t>Phytomelan</a:t>
            </a:r>
            <a:endParaRPr lang="en-US" dirty="0"/>
          </a:p>
        </p:txBody>
      </p:sp>
      <p:sp>
        <p:nvSpPr>
          <p:cNvPr id="3" name="Content Placeholder 2"/>
          <p:cNvSpPr>
            <a:spLocks noGrp="1"/>
          </p:cNvSpPr>
          <p:nvPr>
            <p:ph idx="1"/>
          </p:nvPr>
        </p:nvSpPr>
        <p:spPr>
          <a:xfrm>
            <a:off x="609600" y="1600200"/>
            <a:ext cx="8229600" cy="4525963"/>
          </a:xfrm>
        </p:spPr>
        <p:txBody>
          <a:bodyPr>
            <a:normAutofit/>
          </a:bodyPr>
          <a:lstStyle/>
          <a:p>
            <a:pPr marL="0" indent="0">
              <a:buNone/>
            </a:pPr>
            <a:r>
              <a:rPr lang="en-US" dirty="0"/>
              <a:t>“The black substance has exceptional resistance against soluble and destroying medium. It can withstand concentrated acids and alkalis, is insoluble in water and organic solvents tested and is highly resistant against bacterial decay as well as destruction by insect pests. The chemical nature of this substance is still not clear. “</a:t>
            </a:r>
          </a:p>
          <a:p>
            <a:pPr marL="0" indent="0">
              <a:buNone/>
            </a:pPr>
            <a:endParaRPr lang="en-US" dirty="0"/>
          </a:p>
          <a:p>
            <a:pPr marL="0" indent="0">
              <a:buNone/>
            </a:pPr>
            <a:r>
              <a:rPr lang="en-US" sz="1800" dirty="0"/>
              <a:t>CURRENT SCIENCE, VOL. 80, NO. 8, 25 APRIL 2001</a:t>
            </a:r>
          </a:p>
        </p:txBody>
      </p:sp>
      <p:sp>
        <p:nvSpPr>
          <p:cNvPr id="4" name="TextBox 3"/>
          <p:cNvSpPr txBox="1"/>
          <p:nvPr/>
        </p:nvSpPr>
        <p:spPr>
          <a:xfrm>
            <a:off x="5715000" y="6019800"/>
            <a:ext cx="3124200" cy="646331"/>
          </a:xfrm>
          <a:prstGeom prst="rect">
            <a:avLst/>
          </a:prstGeom>
          <a:noFill/>
        </p:spPr>
        <p:txBody>
          <a:bodyPr wrap="square" rtlCol="0">
            <a:spAutoFit/>
          </a:bodyPr>
          <a:lstStyle/>
          <a:p>
            <a:r>
              <a:rPr lang="en-US" dirty="0">
                <a:solidFill>
                  <a:srgbClr val="FF0000"/>
                </a:solidFill>
              </a:rPr>
              <a:t>“Appears to be a polyvinyl aromatic alcohol”– Wikipedia!</a:t>
            </a:r>
          </a:p>
        </p:txBody>
      </p:sp>
    </p:spTree>
    <p:extLst>
      <p:ext uri="{BB962C8B-B14F-4D97-AF65-F5344CB8AC3E}">
        <p14:creationId xmlns:p14="http://schemas.microsoft.com/office/powerpoint/2010/main" val="2123710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Agavaceae</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600200"/>
            <a:ext cx="352425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5058" y="1094509"/>
            <a:ext cx="2391023" cy="318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6082" y="1066800"/>
            <a:ext cx="3456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7417" y="3505200"/>
            <a:ext cx="2114521" cy="317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3174" y="3922651"/>
            <a:ext cx="3601857"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0" y="6477000"/>
            <a:ext cx="2133600" cy="369332"/>
          </a:xfrm>
          <a:prstGeom prst="rect">
            <a:avLst/>
          </a:prstGeom>
          <a:noFill/>
        </p:spPr>
        <p:txBody>
          <a:bodyPr wrap="square" rtlCol="0">
            <a:spAutoFit/>
          </a:bodyPr>
          <a:lstStyle/>
          <a:p>
            <a:r>
              <a:rPr lang="en-US" dirty="0"/>
              <a:t>Yucca </a:t>
            </a:r>
            <a:r>
              <a:rPr lang="en-US" dirty="0" err="1"/>
              <a:t>elata</a:t>
            </a:r>
            <a:endParaRPr lang="en-US" dirty="0"/>
          </a:p>
        </p:txBody>
      </p:sp>
      <p:sp>
        <p:nvSpPr>
          <p:cNvPr id="5" name="TextBox 4"/>
          <p:cNvSpPr txBox="1"/>
          <p:nvPr/>
        </p:nvSpPr>
        <p:spPr>
          <a:xfrm>
            <a:off x="4495800" y="6477000"/>
            <a:ext cx="1600200" cy="369332"/>
          </a:xfrm>
          <a:prstGeom prst="rect">
            <a:avLst/>
          </a:prstGeom>
          <a:noFill/>
        </p:spPr>
        <p:txBody>
          <a:bodyPr wrap="square" rtlCol="0">
            <a:spAutoFit/>
          </a:bodyPr>
          <a:lstStyle/>
          <a:p>
            <a:r>
              <a:rPr lang="en-US" dirty="0"/>
              <a:t>Fibrous leaves</a:t>
            </a:r>
          </a:p>
        </p:txBody>
      </p:sp>
      <p:sp>
        <p:nvSpPr>
          <p:cNvPr id="6" name="TextBox 5"/>
          <p:cNvSpPr txBox="1"/>
          <p:nvPr/>
        </p:nvSpPr>
        <p:spPr>
          <a:xfrm>
            <a:off x="7348822" y="4282539"/>
            <a:ext cx="1825338" cy="923330"/>
          </a:xfrm>
          <a:prstGeom prst="rect">
            <a:avLst/>
          </a:prstGeom>
          <a:noFill/>
        </p:spPr>
        <p:txBody>
          <a:bodyPr wrap="square" rtlCol="0">
            <a:spAutoFit/>
          </a:bodyPr>
          <a:lstStyle/>
          <a:p>
            <a:r>
              <a:rPr lang="en-US" dirty="0"/>
              <a:t>Anomalous secondary growth</a:t>
            </a:r>
          </a:p>
        </p:txBody>
      </p:sp>
      <p:sp>
        <p:nvSpPr>
          <p:cNvPr id="7" name="TextBox 6"/>
          <p:cNvSpPr txBox="1"/>
          <p:nvPr/>
        </p:nvSpPr>
        <p:spPr>
          <a:xfrm>
            <a:off x="6934200" y="1600200"/>
            <a:ext cx="1752600" cy="369332"/>
          </a:xfrm>
          <a:prstGeom prst="rect">
            <a:avLst/>
          </a:prstGeom>
          <a:noFill/>
        </p:spPr>
        <p:txBody>
          <a:bodyPr wrap="square" rtlCol="0">
            <a:spAutoFit/>
          </a:bodyPr>
          <a:lstStyle/>
          <a:p>
            <a:r>
              <a:rPr lang="en-US" dirty="0"/>
              <a:t>Superior Ovary</a:t>
            </a:r>
          </a:p>
        </p:txBody>
      </p:sp>
      <p:cxnSp>
        <p:nvCxnSpPr>
          <p:cNvPr id="9" name="Straight Arrow Connector 8"/>
          <p:cNvCxnSpPr/>
          <p:nvPr/>
        </p:nvCxnSpPr>
        <p:spPr>
          <a:xfrm>
            <a:off x="7348822" y="1969532"/>
            <a:ext cx="118778" cy="240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542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Monocot Diversity</a:t>
            </a:r>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924" y="1447800"/>
            <a:ext cx="37147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280" y="1828800"/>
            <a:ext cx="4652484"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31557" y="6369908"/>
            <a:ext cx="1350434" cy="369332"/>
          </a:xfrm>
          <a:prstGeom prst="rect">
            <a:avLst/>
          </a:prstGeom>
          <a:noFill/>
        </p:spPr>
        <p:txBody>
          <a:bodyPr wrap="none" rtlCol="0">
            <a:spAutoFit/>
          </a:bodyPr>
          <a:lstStyle/>
          <a:p>
            <a:r>
              <a:rPr lang="en-US" dirty="0"/>
              <a:t>Agave </a:t>
            </a:r>
            <a:r>
              <a:rPr lang="en-US" dirty="0" err="1"/>
              <a:t>parryi</a:t>
            </a:r>
            <a:endParaRPr lang="en-US" dirty="0"/>
          </a:p>
        </p:txBody>
      </p:sp>
      <p:sp>
        <p:nvSpPr>
          <p:cNvPr id="5" name="TextBox 4"/>
          <p:cNvSpPr txBox="1"/>
          <p:nvPr/>
        </p:nvSpPr>
        <p:spPr>
          <a:xfrm>
            <a:off x="6017741" y="6216134"/>
            <a:ext cx="2209800" cy="369332"/>
          </a:xfrm>
          <a:prstGeom prst="rect">
            <a:avLst/>
          </a:prstGeom>
          <a:noFill/>
        </p:spPr>
        <p:txBody>
          <a:bodyPr wrap="square" rtlCol="0">
            <a:spAutoFit/>
          </a:bodyPr>
          <a:lstStyle/>
          <a:p>
            <a:r>
              <a:rPr lang="en-US" dirty="0"/>
              <a:t>Yucca </a:t>
            </a:r>
            <a:r>
              <a:rPr lang="en-US" dirty="0" err="1"/>
              <a:t>baccata</a:t>
            </a:r>
            <a:endParaRPr lang="en-US" dirty="0"/>
          </a:p>
        </p:txBody>
      </p:sp>
    </p:spTree>
    <p:extLst>
      <p:ext uri="{BB962C8B-B14F-4D97-AF65-F5344CB8AC3E}">
        <p14:creationId xmlns:p14="http://schemas.microsoft.com/office/powerpoint/2010/main" val="1889814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27922"/>
            <a:ext cx="8534400" cy="6419088"/>
          </a:xfrm>
          <a:prstGeom prst="rect">
            <a:avLst/>
          </a:prstGeom>
        </p:spPr>
      </p:pic>
      <p:sp>
        <p:nvSpPr>
          <p:cNvPr id="6" name="TextBox 5"/>
          <p:cNvSpPr txBox="1"/>
          <p:nvPr/>
        </p:nvSpPr>
        <p:spPr>
          <a:xfrm>
            <a:off x="6019800" y="5105400"/>
            <a:ext cx="2819400" cy="923330"/>
          </a:xfrm>
          <a:prstGeom prst="rect">
            <a:avLst/>
          </a:prstGeom>
          <a:noFill/>
        </p:spPr>
        <p:txBody>
          <a:bodyPr wrap="square" rtlCol="0">
            <a:spAutoFit/>
          </a:bodyPr>
          <a:lstStyle/>
          <a:p>
            <a:r>
              <a:rPr lang="en-US" dirty="0"/>
              <a:t>Pg. 69, J&amp;C– pollination of Yucca by </a:t>
            </a:r>
            <a:r>
              <a:rPr lang="en-US" dirty="0" err="1"/>
              <a:t>Tegiticula</a:t>
            </a:r>
            <a:r>
              <a:rPr lang="en-US" dirty="0"/>
              <a:t> </a:t>
            </a:r>
            <a:r>
              <a:rPr lang="en-US" dirty="0" err="1"/>
              <a:t>yuccasella</a:t>
            </a:r>
            <a:r>
              <a:rPr lang="en-US" dirty="0"/>
              <a:t>.</a:t>
            </a:r>
          </a:p>
        </p:txBody>
      </p:sp>
      <p:sp>
        <p:nvSpPr>
          <p:cNvPr id="7" name="TextBox 6"/>
          <p:cNvSpPr txBox="1"/>
          <p:nvPr/>
        </p:nvSpPr>
        <p:spPr>
          <a:xfrm>
            <a:off x="152400" y="1143000"/>
            <a:ext cx="1752600" cy="1477328"/>
          </a:xfrm>
          <a:prstGeom prst="rect">
            <a:avLst/>
          </a:prstGeom>
          <a:noFill/>
        </p:spPr>
        <p:txBody>
          <a:bodyPr wrap="square" rtlCol="0">
            <a:spAutoFit/>
          </a:bodyPr>
          <a:lstStyle/>
          <a:p>
            <a:r>
              <a:rPr lang="en-US" dirty="0"/>
              <a:t>Female moth gathering pollen with special tentacles, flies to another yucca</a:t>
            </a:r>
          </a:p>
        </p:txBody>
      </p:sp>
      <p:sp>
        <p:nvSpPr>
          <p:cNvPr id="8" name="TextBox 7"/>
          <p:cNvSpPr txBox="1"/>
          <p:nvPr/>
        </p:nvSpPr>
        <p:spPr>
          <a:xfrm>
            <a:off x="6858000" y="762000"/>
            <a:ext cx="1905000" cy="1477328"/>
          </a:xfrm>
          <a:prstGeom prst="rect">
            <a:avLst/>
          </a:prstGeom>
          <a:noFill/>
        </p:spPr>
        <p:txBody>
          <a:bodyPr wrap="square" rtlCol="0">
            <a:spAutoFit/>
          </a:bodyPr>
          <a:lstStyle/>
          <a:p>
            <a:r>
              <a:rPr lang="en-US" dirty="0"/>
              <a:t>Stuffing pollen into stigmatic cavity and lays eggs among ovules</a:t>
            </a:r>
          </a:p>
        </p:txBody>
      </p:sp>
      <p:sp>
        <p:nvSpPr>
          <p:cNvPr id="9" name="TextBox 8"/>
          <p:cNvSpPr txBox="1"/>
          <p:nvPr/>
        </p:nvSpPr>
        <p:spPr>
          <a:xfrm>
            <a:off x="7530935" y="3160217"/>
            <a:ext cx="1409700" cy="369332"/>
          </a:xfrm>
          <a:prstGeom prst="rect">
            <a:avLst/>
          </a:prstGeom>
          <a:noFill/>
        </p:spPr>
        <p:txBody>
          <a:bodyPr wrap="square" rtlCol="0">
            <a:spAutoFit/>
          </a:bodyPr>
          <a:lstStyle/>
          <a:p>
            <a:r>
              <a:rPr lang="en-US" dirty="0"/>
              <a:t>Moth larva</a:t>
            </a:r>
          </a:p>
        </p:txBody>
      </p:sp>
      <p:cxnSp>
        <p:nvCxnSpPr>
          <p:cNvPr id="11" name="Straight Arrow Connector 10"/>
          <p:cNvCxnSpPr/>
          <p:nvPr/>
        </p:nvCxnSpPr>
        <p:spPr>
          <a:xfrm flipH="1">
            <a:off x="7239000" y="3429000"/>
            <a:ext cx="457200" cy="1005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30935" y="4191000"/>
            <a:ext cx="1232065" cy="369332"/>
          </a:xfrm>
          <a:prstGeom prst="rect">
            <a:avLst/>
          </a:prstGeom>
          <a:noFill/>
        </p:spPr>
        <p:txBody>
          <a:bodyPr wrap="square" rtlCol="0">
            <a:spAutoFit/>
          </a:bodyPr>
          <a:lstStyle/>
          <a:p>
            <a:r>
              <a:rPr lang="en-US" dirty="0"/>
              <a:t>Seeds</a:t>
            </a:r>
          </a:p>
        </p:txBody>
      </p:sp>
      <p:cxnSp>
        <p:nvCxnSpPr>
          <p:cNvPr id="14" name="Straight Arrow Connector 13"/>
          <p:cNvCxnSpPr/>
          <p:nvPr/>
        </p:nvCxnSpPr>
        <p:spPr>
          <a:xfrm flipH="1" flipV="1">
            <a:off x="7162800" y="4114800"/>
            <a:ext cx="304800" cy="445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9600" y="5410200"/>
            <a:ext cx="1600200" cy="923330"/>
          </a:xfrm>
          <a:prstGeom prst="rect">
            <a:avLst/>
          </a:prstGeom>
          <a:noFill/>
        </p:spPr>
        <p:txBody>
          <a:bodyPr wrap="square" rtlCol="0">
            <a:spAutoFit/>
          </a:bodyPr>
          <a:lstStyle/>
          <a:p>
            <a:r>
              <a:rPr lang="en-US" dirty="0"/>
              <a:t>Fruit with exit holes made by larvae</a:t>
            </a:r>
          </a:p>
        </p:txBody>
      </p:sp>
    </p:spTree>
    <p:extLst>
      <p:ext uri="{BB962C8B-B14F-4D97-AF65-F5344CB8AC3E}">
        <p14:creationId xmlns:p14="http://schemas.microsoft.com/office/powerpoint/2010/main" val="2123970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Agavaceae</a:t>
            </a:r>
            <a:endParaRPr lang="en-US" dirty="0"/>
          </a:p>
        </p:txBody>
      </p:sp>
      <p:sp>
        <p:nvSpPr>
          <p:cNvPr id="3" name="Content Placeholder 2"/>
          <p:cNvSpPr>
            <a:spLocks noGrp="1"/>
          </p:cNvSpPr>
          <p:nvPr>
            <p:ph idx="1"/>
          </p:nvPr>
        </p:nvSpPr>
        <p:spPr/>
        <p:txBody>
          <a:bodyPr>
            <a:normAutofit/>
          </a:bodyPr>
          <a:lstStyle/>
          <a:p>
            <a:r>
              <a:rPr lang="en-US" sz="1800" dirty="0" err="1"/>
              <a:t>Loculicidal</a:t>
            </a:r>
            <a:r>
              <a:rPr lang="en-US" sz="1800" dirty="0"/>
              <a:t> capsule with 3 </a:t>
            </a:r>
            <a:r>
              <a:rPr lang="en-US" sz="1800" dirty="0" err="1"/>
              <a:t>locules</a:t>
            </a:r>
            <a:r>
              <a:rPr lang="en-US" sz="1800" dirty="0"/>
              <a:t>, seeds covered with </a:t>
            </a:r>
            <a:r>
              <a:rPr lang="en-US" sz="1800" dirty="0" err="1"/>
              <a:t>Phytomelan</a:t>
            </a:r>
            <a:r>
              <a:rPr lang="en-US" sz="1800" dirty="0"/>
              <a:t>– opaque black plant pigment in the seed coat of </a:t>
            </a:r>
            <a:r>
              <a:rPr lang="en-US" sz="1800" dirty="0" err="1"/>
              <a:t>Agavaceae</a:t>
            </a:r>
            <a:r>
              <a:rPr lang="en-US" sz="1800" dirty="0"/>
              <a:t>.</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5374199"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53200" y="3657600"/>
            <a:ext cx="2209800" cy="369332"/>
          </a:xfrm>
          <a:prstGeom prst="rect">
            <a:avLst/>
          </a:prstGeom>
          <a:noFill/>
        </p:spPr>
        <p:txBody>
          <a:bodyPr wrap="square" rtlCol="0">
            <a:spAutoFit/>
          </a:bodyPr>
          <a:lstStyle/>
          <a:p>
            <a:r>
              <a:rPr lang="en-US" dirty="0"/>
              <a:t>Yucca </a:t>
            </a:r>
            <a:r>
              <a:rPr lang="en-US" dirty="0" err="1"/>
              <a:t>elata</a:t>
            </a:r>
            <a:endParaRPr lang="en-US" dirty="0"/>
          </a:p>
        </p:txBody>
      </p:sp>
    </p:spTree>
    <p:extLst>
      <p:ext uri="{BB962C8B-B14F-4D97-AF65-F5344CB8AC3E}">
        <p14:creationId xmlns:p14="http://schemas.microsoft.com/office/powerpoint/2010/main" val="639910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Agavaceae</a:t>
            </a:r>
            <a:endParaRPr lang="en-US" dirty="0"/>
          </a:p>
        </p:txBody>
      </p:sp>
      <p:sp>
        <p:nvSpPr>
          <p:cNvPr id="3" name="Content Placeholder 2"/>
          <p:cNvSpPr>
            <a:spLocks noGrp="1"/>
          </p:cNvSpPr>
          <p:nvPr>
            <p:ph idx="1"/>
          </p:nvPr>
        </p:nvSpPr>
        <p:spPr/>
        <p:txBody>
          <a:bodyPr/>
          <a:lstStyle/>
          <a:p>
            <a:r>
              <a:rPr lang="en-US" dirty="0"/>
              <a:t>Foliage—</a:t>
            </a:r>
          </a:p>
          <a:p>
            <a:r>
              <a:rPr lang="en-US" dirty="0"/>
              <a:t>Calyx—</a:t>
            </a:r>
          </a:p>
          <a:p>
            <a:r>
              <a:rPr lang="en-US" dirty="0"/>
              <a:t>Corolla—</a:t>
            </a:r>
          </a:p>
          <a:p>
            <a:r>
              <a:rPr lang="en-US" dirty="0"/>
              <a:t>Androecium—</a:t>
            </a:r>
          </a:p>
          <a:p>
            <a:r>
              <a:rPr lang="en-US" dirty="0"/>
              <a:t>Gynoecium—</a:t>
            </a:r>
          </a:p>
          <a:p>
            <a:endParaRPr lang="en-US" dirty="0"/>
          </a:p>
          <a:p>
            <a:r>
              <a:rPr lang="en-US" dirty="0"/>
              <a:t>Fruit—</a:t>
            </a:r>
          </a:p>
          <a:p>
            <a:pPr marL="0" indent="0">
              <a:buNone/>
            </a:pPr>
            <a:endParaRPr lang="en-US" dirty="0"/>
          </a:p>
          <a:p>
            <a:endParaRPr lang="en-US" dirty="0"/>
          </a:p>
        </p:txBody>
      </p:sp>
      <p:sp>
        <p:nvSpPr>
          <p:cNvPr id="4" name="TextBox 3"/>
          <p:cNvSpPr txBox="1"/>
          <p:nvPr/>
        </p:nvSpPr>
        <p:spPr>
          <a:xfrm>
            <a:off x="2438400" y="1443990"/>
            <a:ext cx="5257800" cy="954107"/>
          </a:xfrm>
          <a:prstGeom prst="rect">
            <a:avLst/>
          </a:prstGeom>
          <a:noFill/>
        </p:spPr>
        <p:txBody>
          <a:bodyPr wrap="square" rtlCol="0">
            <a:spAutoFit/>
          </a:bodyPr>
          <a:lstStyle/>
          <a:p>
            <a:r>
              <a:rPr lang="en-US" sz="2800" dirty="0"/>
              <a:t>leaves smooth with marginal fibers in Yucca; leaves toothed in Agave</a:t>
            </a:r>
          </a:p>
        </p:txBody>
      </p:sp>
      <p:sp>
        <p:nvSpPr>
          <p:cNvPr id="6" name="TextBox 5"/>
          <p:cNvSpPr txBox="1"/>
          <p:nvPr/>
        </p:nvSpPr>
        <p:spPr>
          <a:xfrm>
            <a:off x="2743200" y="2514600"/>
            <a:ext cx="2324100" cy="523220"/>
          </a:xfrm>
          <a:prstGeom prst="rect">
            <a:avLst/>
          </a:prstGeom>
          <a:noFill/>
        </p:spPr>
        <p:txBody>
          <a:bodyPr wrap="square" rtlCol="0">
            <a:spAutoFit/>
          </a:bodyPr>
          <a:lstStyle/>
          <a:p>
            <a:r>
              <a:rPr lang="en-US" sz="2800" dirty="0"/>
              <a:t>6 </a:t>
            </a:r>
            <a:r>
              <a:rPr lang="en-US" sz="2800" dirty="0" err="1"/>
              <a:t>tepals</a:t>
            </a:r>
            <a:endParaRPr lang="en-US" sz="2800" dirty="0"/>
          </a:p>
        </p:txBody>
      </p:sp>
      <p:sp>
        <p:nvSpPr>
          <p:cNvPr id="7" name="TextBox 6"/>
          <p:cNvSpPr txBox="1"/>
          <p:nvPr/>
        </p:nvSpPr>
        <p:spPr>
          <a:xfrm>
            <a:off x="3505200" y="3429000"/>
            <a:ext cx="3733800" cy="523220"/>
          </a:xfrm>
          <a:prstGeom prst="rect">
            <a:avLst/>
          </a:prstGeom>
          <a:noFill/>
        </p:spPr>
        <p:txBody>
          <a:bodyPr wrap="square" rtlCol="0">
            <a:spAutoFit/>
          </a:bodyPr>
          <a:lstStyle/>
          <a:p>
            <a:r>
              <a:rPr lang="en-US" sz="2800" dirty="0"/>
              <a:t>6 distinct stamens</a:t>
            </a:r>
          </a:p>
        </p:txBody>
      </p:sp>
      <p:sp>
        <p:nvSpPr>
          <p:cNvPr id="8" name="TextBox 7"/>
          <p:cNvSpPr txBox="1"/>
          <p:nvPr/>
        </p:nvSpPr>
        <p:spPr>
          <a:xfrm>
            <a:off x="3124200" y="3994130"/>
            <a:ext cx="5867400" cy="954107"/>
          </a:xfrm>
          <a:prstGeom prst="rect">
            <a:avLst/>
          </a:prstGeom>
          <a:noFill/>
        </p:spPr>
        <p:txBody>
          <a:bodyPr wrap="square" rtlCol="0">
            <a:spAutoFit/>
          </a:bodyPr>
          <a:lstStyle/>
          <a:p>
            <a:r>
              <a:rPr lang="en-US" sz="2800" dirty="0"/>
              <a:t>3 connate carpels;  ovary superior in Yucca, inferior in Agave</a:t>
            </a:r>
          </a:p>
        </p:txBody>
      </p:sp>
      <p:sp>
        <p:nvSpPr>
          <p:cNvPr id="9" name="TextBox 8"/>
          <p:cNvSpPr txBox="1"/>
          <p:nvPr/>
        </p:nvSpPr>
        <p:spPr>
          <a:xfrm>
            <a:off x="2209800" y="5029200"/>
            <a:ext cx="5715000" cy="954107"/>
          </a:xfrm>
          <a:prstGeom prst="rect">
            <a:avLst/>
          </a:prstGeom>
          <a:noFill/>
        </p:spPr>
        <p:txBody>
          <a:bodyPr wrap="square" rtlCol="0">
            <a:spAutoFit/>
          </a:bodyPr>
          <a:lstStyle/>
          <a:p>
            <a:r>
              <a:rPr lang="en-US" dirty="0"/>
              <a:t> </a:t>
            </a:r>
            <a:r>
              <a:rPr lang="en-US" sz="2800" dirty="0" err="1"/>
              <a:t>loculicidal</a:t>
            </a:r>
            <a:r>
              <a:rPr lang="en-US" sz="2800" dirty="0"/>
              <a:t> capsule, seeds with black </a:t>
            </a:r>
            <a:r>
              <a:rPr lang="en-US" sz="2800" dirty="0" err="1"/>
              <a:t>phytomelan</a:t>
            </a:r>
            <a:r>
              <a:rPr lang="en-US" sz="2800" dirty="0"/>
              <a:t> crust</a:t>
            </a:r>
          </a:p>
        </p:txBody>
      </p:sp>
    </p:spTree>
    <p:extLst>
      <p:ext uri="{BB962C8B-B14F-4D97-AF65-F5344CB8AC3E}">
        <p14:creationId xmlns:p14="http://schemas.microsoft.com/office/powerpoint/2010/main" val="2096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Iridaceae</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9865" y="1447800"/>
            <a:ext cx="3790950"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53200" y="5181600"/>
            <a:ext cx="2362200" cy="369332"/>
          </a:xfrm>
          <a:prstGeom prst="rect">
            <a:avLst/>
          </a:prstGeom>
          <a:noFill/>
        </p:spPr>
        <p:txBody>
          <a:bodyPr wrap="square" rtlCol="0">
            <a:spAutoFit/>
          </a:bodyPr>
          <a:lstStyle/>
          <a:p>
            <a:r>
              <a:rPr lang="en-US" dirty="0"/>
              <a:t>Iris </a:t>
            </a:r>
            <a:r>
              <a:rPr lang="en-US" dirty="0" err="1"/>
              <a:t>missouriensis</a:t>
            </a:r>
            <a:endParaRPr lang="en-US" dirty="0"/>
          </a:p>
        </p:txBody>
      </p:sp>
      <p:sp>
        <p:nvSpPr>
          <p:cNvPr id="5" name="TextBox 4"/>
          <p:cNvSpPr txBox="1"/>
          <p:nvPr/>
        </p:nvSpPr>
        <p:spPr>
          <a:xfrm>
            <a:off x="76200" y="3429000"/>
            <a:ext cx="2438400" cy="1477328"/>
          </a:xfrm>
          <a:prstGeom prst="rect">
            <a:avLst/>
          </a:prstGeom>
          <a:noFill/>
        </p:spPr>
        <p:txBody>
          <a:bodyPr wrap="square" rtlCol="0">
            <a:spAutoFit/>
          </a:bodyPr>
          <a:lstStyle/>
          <a:p>
            <a:r>
              <a:rPr lang="en-US" dirty="0"/>
              <a:t>Equitant leaves:  leaf is oriented edgewise to the stem</a:t>
            </a:r>
          </a:p>
          <a:p>
            <a:r>
              <a:rPr lang="en-US" dirty="0" err="1"/>
              <a:t>Conduplicate</a:t>
            </a:r>
            <a:r>
              <a:rPr lang="en-US" dirty="0"/>
              <a:t>:  folded in half</a:t>
            </a:r>
          </a:p>
        </p:txBody>
      </p:sp>
    </p:spTree>
    <p:extLst>
      <p:ext uri="{BB962C8B-B14F-4D97-AF65-F5344CB8AC3E}">
        <p14:creationId xmlns:p14="http://schemas.microsoft.com/office/powerpoint/2010/main" val="3885165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Iridaceae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6095999"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552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Iridaceae</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270" y="1447800"/>
            <a:ext cx="6172200" cy="50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007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Iridaceae</a:t>
            </a:r>
            <a:endParaRPr lang="en-US" dirty="0"/>
          </a:p>
        </p:txBody>
      </p:sp>
      <p:pic>
        <p:nvPicPr>
          <p:cNvPr id="4" name="Picture 5" descr="10-Iris%20flower%20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5854700" cy="522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96200" y="3439287"/>
            <a:ext cx="1524000" cy="369332"/>
          </a:xfrm>
          <a:prstGeom prst="rect">
            <a:avLst/>
          </a:prstGeom>
          <a:noFill/>
        </p:spPr>
        <p:txBody>
          <a:bodyPr wrap="square" rtlCol="0">
            <a:spAutoFit/>
          </a:bodyPr>
          <a:lstStyle/>
          <a:p>
            <a:r>
              <a:rPr lang="en-US" dirty="0"/>
              <a:t>Landing Stage</a:t>
            </a:r>
          </a:p>
        </p:txBody>
      </p:sp>
      <p:cxnSp>
        <p:nvCxnSpPr>
          <p:cNvPr id="7" name="Straight Arrow Connector 6"/>
          <p:cNvCxnSpPr/>
          <p:nvPr/>
        </p:nvCxnSpPr>
        <p:spPr>
          <a:xfrm flipH="1">
            <a:off x="7086600" y="3657600"/>
            <a:ext cx="533400" cy="108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622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Iridaceae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295400"/>
            <a:ext cx="40005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34200" y="2895600"/>
            <a:ext cx="1905000" cy="646331"/>
          </a:xfrm>
          <a:prstGeom prst="rect">
            <a:avLst/>
          </a:prstGeom>
          <a:noFill/>
        </p:spPr>
        <p:txBody>
          <a:bodyPr wrap="square" rtlCol="0">
            <a:spAutoFit/>
          </a:bodyPr>
          <a:lstStyle/>
          <a:p>
            <a:r>
              <a:rPr lang="en-US" dirty="0" err="1"/>
              <a:t>Loculicidal</a:t>
            </a:r>
            <a:r>
              <a:rPr lang="en-US" dirty="0"/>
              <a:t> capsule</a:t>
            </a:r>
          </a:p>
        </p:txBody>
      </p:sp>
      <p:sp>
        <p:nvSpPr>
          <p:cNvPr id="6" name="TextBox 5"/>
          <p:cNvSpPr txBox="1"/>
          <p:nvPr/>
        </p:nvSpPr>
        <p:spPr>
          <a:xfrm>
            <a:off x="6934200" y="5467868"/>
            <a:ext cx="2000250" cy="369332"/>
          </a:xfrm>
          <a:prstGeom prst="rect">
            <a:avLst/>
          </a:prstGeom>
          <a:noFill/>
        </p:spPr>
        <p:txBody>
          <a:bodyPr wrap="square" rtlCol="0">
            <a:spAutoFit/>
          </a:bodyPr>
          <a:lstStyle/>
          <a:p>
            <a:r>
              <a:rPr lang="en-US" dirty="0"/>
              <a:t>Septum</a:t>
            </a:r>
          </a:p>
        </p:txBody>
      </p:sp>
      <p:cxnSp>
        <p:nvCxnSpPr>
          <p:cNvPr id="8" name="Straight Arrow Connector 7"/>
          <p:cNvCxnSpPr/>
          <p:nvPr/>
        </p:nvCxnSpPr>
        <p:spPr>
          <a:xfrm flipH="1" flipV="1">
            <a:off x="4191000" y="3962400"/>
            <a:ext cx="2400300" cy="16901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912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Iridaceae</a:t>
            </a:r>
            <a:endParaRPr lang="en-US" dirty="0"/>
          </a:p>
        </p:txBody>
      </p:sp>
      <p:sp>
        <p:nvSpPr>
          <p:cNvPr id="3" name="Content Placeholder 2"/>
          <p:cNvSpPr>
            <a:spLocks noGrp="1"/>
          </p:cNvSpPr>
          <p:nvPr>
            <p:ph idx="1"/>
          </p:nvPr>
        </p:nvSpPr>
        <p:spPr/>
        <p:txBody>
          <a:bodyPr/>
          <a:lstStyle/>
          <a:p>
            <a:r>
              <a:rPr lang="en-US" dirty="0"/>
              <a:t>Foliage—</a:t>
            </a:r>
          </a:p>
          <a:p>
            <a:r>
              <a:rPr lang="en-US" dirty="0"/>
              <a:t>Calyx—</a:t>
            </a:r>
          </a:p>
          <a:p>
            <a:r>
              <a:rPr lang="en-US" dirty="0"/>
              <a:t>Corolla—</a:t>
            </a:r>
          </a:p>
          <a:p>
            <a:r>
              <a:rPr lang="en-US" dirty="0"/>
              <a:t>Androecium—</a:t>
            </a:r>
          </a:p>
          <a:p>
            <a:endParaRPr lang="en-US" dirty="0"/>
          </a:p>
          <a:p>
            <a:r>
              <a:rPr lang="en-US" dirty="0"/>
              <a:t>Gynoecium—</a:t>
            </a:r>
          </a:p>
          <a:p>
            <a:r>
              <a:rPr lang="en-US" dirty="0"/>
              <a:t>Fruit—</a:t>
            </a:r>
          </a:p>
        </p:txBody>
      </p:sp>
      <p:sp>
        <p:nvSpPr>
          <p:cNvPr id="4" name="TextBox 3"/>
          <p:cNvSpPr txBox="1"/>
          <p:nvPr/>
        </p:nvSpPr>
        <p:spPr>
          <a:xfrm>
            <a:off x="2590800" y="1442383"/>
            <a:ext cx="6126480" cy="954107"/>
          </a:xfrm>
          <a:prstGeom prst="rect">
            <a:avLst/>
          </a:prstGeom>
          <a:noFill/>
        </p:spPr>
        <p:txBody>
          <a:bodyPr wrap="square" rtlCol="0">
            <a:spAutoFit/>
          </a:bodyPr>
          <a:lstStyle/>
          <a:p>
            <a:r>
              <a:rPr lang="en-US" sz="2800" dirty="0"/>
              <a:t>Equitant &amp; Conduplicate  (2-ranked and flattened in the plane of insertion)</a:t>
            </a:r>
          </a:p>
        </p:txBody>
      </p:sp>
      <p:sp>
        <p:nvSpPr>
          <p:cNvPr id="5" name="TextBox 4"/>
          <p:cNvSpPr txBox="1"/>
          <p:nvPr/>
        </p:nvSpPr>
        <p:spPr>
          <a:xfrm>
            <a:off x="2819400" y="2362200"/>
            <a:ext cx="5105400" cy="954107"/>
          </a:xfrm>
          <a:prstGeom prst="rect">
            <a:avLst/>
          </a:prstGeom>
          <a:noFill/>
        </p:spPr>
        <p:txBody>
          <a:bodyPr wrap="square" rtlCol="0">
            <a:spAutoFit/>
          </a:bodyPr>
          <a:lstStyle/>
          <a:p>
            <a:r>
              <a:rPr lang="en-US" sz="2800" dirty="0"/>
              <a:t>6 </a:t>
            </a:r>
            <a:r>
              <a:rPr lang="en-US" sz="2800" dirty="0" err="1"/>
              <a:t>tepals</a:t>
            </a:r>
            <a:r>
              <a:rPr lang="en-US" sz="2800" dirty="0"/>
              <a:t>, inner somewhat differentiated from outer</a:t>
            </a:r>
          </a:p>
        </p:txBody>
      </p:sp>
      <p:sp>
        <p:nvSpPr>
          <p:cNvPr id="6" name="TextBox 5"/>
          <p:cNvSpPr txBox="1"/>
          <p:nvPr/>
        </p:nvSpPr>
        <p:spPr>
          <a:xfrm>
            <a:off x="3474720" y="3316307"/>
            <a:ext cx="5410200" cy="954107"/>
          </a:xfrm>
          <a:prstGeom prst="rect">
            <a:avLst/>
          </a:prstGeom>
          <a:noFill/>
        </p:spPr>
        <p:txBody>
          <a:bodyPr wrap="square" rtlCol="0">
            <a:spAutoFit/>
          </a:bodyPr>
          <a:lstStyle/>
          <a:p>
            <a:r>
              <a:rPr lang="en-US" sz="2800" dirty="0"/>
              <a:t>Three distinct filaments, specialized pollination anatomy</a:t>
            </a:r>
          </a:p>
        </p:txBody>
      </p:sp>
      <p:sp>
        <p:nvSpPr>
          <p:cNvPr id="7" name="TextBox 6"/>
          <p:cNvSpPr txBox="1"/>
          <p:nvPr/>
        </p:nvSpPr>
        <p:spPr>
          <a:xfrm>
            <a:off x="3200400" y="4572000"/>
            <a:ext cx="5516880" cy="523220"/>
          </a:xfrm>
          <a:prstGeom prst="rect">
            <a:avLst/>
          </a:prstGeom>
          <a:noFill/>
        </p:spPr>
        <p:txBody>
          <a:bodyPr wrap="square" rtlCol="0">
            <a:spAutoFit/>
          </a:bodyPr>
          <a:lstStyle/>
          <a:p>
            <a:r>
              <a:rPr lang="en-US" sz="2800" dirty="0"/>
              <a:t>Three connate carpels, inferior ovary</a:t>
            </a:r>
          </a:p>
        </p:txBody>
      </p:sp>
      <p:sp>
        <p:nvSpPr>
          <p:cNvPr id="8" name="TextBox 7"/>
          <p:cNvSpPr txBox="1"/>
          <p:nvPr/>
        </p:nvSpPr>
        <p:spPr>
          <a:xfrm>
            <a:off x="2133600" y="5115520"/>
            <a:ext cx="5562600" cy="523220"/>
          </a:xfrm>
          <a:prstGeom prst="rect">
            <a:avLst/>
          </a:prstGeom>
          <a:noFill/>
        </p:spPr>
        <p:txBody>
          <a:bodyPr wrap="square" rtlCol="0">
            <a:spAutoFit/>
          </a:bodyPr>
          <a:lstStyle/>
          <a:p>
            <a:r>
              <a:rPr lang="en-US" sz="2800" dirty="0" err="1"/>
              <a:t>Loculicidal</a:t>
            </a:r>
            <a:r>
              <a:rPr lang="en-US" sz="2800" dirty="0"/>
              <a:t> capsule</a:t>
            </a:r>
          </a:p>
        </p:txBody>
      </p:sp>
    </p:spTree>
    <p:extLst>
      <p:ext uri="{BB962C8B-B14F-4D97-AF65-F5344CB8AC3E}">
        <p14:creationId xmlns:p14="http://schemas.microsoft.com/office/powerpoint/2010/main" val="187324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Orchidaceae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2800" y="1505494"/>
            <a:ext cx="5642144" cy="4239669"/>
          </a:xfrm>
        </p:spPr>
      </p:pic>
      <p:sp>
        <p:nvSpPr>
          <p:cNvPr id="5" name="Oval 4"/>
          <p:cNvSpPr/>
          <p:nvPr/>
        </p:nvSpPr>
        <p:spPr>
          <a:xfrm>
            <a:off x="8115300" y="1905000"/>
            <a:ext cx="3429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8686800" y="3810000"/>
            <a:ext cx="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0"/>
            <a:ext cx="28956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28600" y="4114800"/>
            <a:ext cx="1605201"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8600" y="3390900"/>
            <a:ext cx="2590800" cy="369332"/>
          </a:xfrm>
          <a:prstGeom prst="rect">
            <a:avLst/>
          </a:prstGeom>
          <a:noFill/>
        </p:spPr>
        <p:txBody>
          <a:bodyPr wrap="square" rtlCol="0">
            <a:spAutoFit/>
          </a:bodyPr>
          <a:lstStyle/>
          <a:p>
            <a:r>
              <a:rPr lang="en-US" dirty="0"/>
              <a:t>Cypripedium </a:t>
            </a:r>
            <a:r>
              <a:rPr lang="en-US" dirty="0" err="1"/>
              <a:t>parviflorum</a:t>
            </a:r>
            <a:endParaRPr lang="en-US" dirty="0"/>
          </a:p>
        </p:txBody>
      </p:sp>
      <p:sp>
        <p:nvSpPr>
          <p:cNvPr id="11" name="TextBox 10"/>
          <p:cNvSpPr txBox="1"/>
          <p:nvPr/>
        </p:nvSpPr>
        <p:spPr>
          <a:xfrm>
            <a:off x="228600" y="6477000"/>
            <a:ext cx="2971800" cy="369332"/>
          </a:xfrm>
          <a:prstGeom prst="rect">
            <a:avLst/>
          </a:prstGeom>
          <a:noFill/>
        </p:spPr>
        <p:txBody>
          <a:bodyPr wrap="square" rtlCol="0">
            <a:spAutoFit/>
          </a:bodyPr>
          <a:lstStyle/>
          <a:p>
            <a:r>
              <a:rPr lang="en-US" dirty="0" err="1"/>
              <a:t>Goodyera</a:t>
            </a:r>
            <a:r>
              <a:rPr lang="en-US" dirty="0"/>
              <a:t> </a:t>
            </a:r>
            <a:r>
              <a:rPr lang="en-US" dirty="0" err="1"/>
              <a:t>oblongifolia</a:t>
            </a:r>
            <a:endParaRPr lang="en-US" dirty="0"/>
          </a:p>
        </p:txBody>
      </p:sp>
    </p:spTree>
    <p:extLst>
      <p:ext uri="{BB962C8B-B14F-4D97-AF65-F5344CB8AC3E}">
        <p14:creationId xmlns:p14="http://schemas.microsoft.com/office/powerpoint/2010/main" val="2467499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55" y="147452"/>
            <a:ext cx="3962400" cy="2971800"/>
          </a:xfrm>
          <a:prstGeom prst="rect">
            <a:avLst/>
          </a:prstGeom>
        </p:spPr>
      </p:pic>
      <p:sp>
        <p:nvSpPr>
          <p:cNvPr id="3" name="TextBox 2"/>
          <p:cNvSpPr txBox="1"/>
          <p:nvPr/>
        </p:nvSpPr>
        <p:spPr>
          <a:xfrm>
            <a:off x="914400" y="2819400"/>
            <a:ext cx="1752600" cy="369332"/>
          </a:xfrm>
          <a:prstGeom prst="rect">
            <a:avLst/>
          </a:prstGeom>
          <a:noFill/>
        </p:spPr>
        <p:txBody>
          <a:bodyPr wrap="square" rtlCol="0">
            <a:spAutoFit/>
          </a:bodyPr>
          <a:lstStyle/>
          <a:p>
            <a:r>
              <a:rPr lang="en-US" dirty="0">
                <a:solidFill>
                  <a:schemeClr val="bg1"/>
                </a:solidFill>
              </a:rPr>
              <a:t>Allium </a:t>
            </a:r>
            <a:r>
              <a:rPr lang="en-US" dirty="0" err="1">
                <a:solidFill>
                  <a:schemeClr val="bg1"/>
                </a:solidFill>
              </a:rPr>
              <a:t>cernuum</a:t>
            </a:r>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59" y="3188732"/>
            <a:ext cx="2809679" cy="2667000"/>
          </a:xfrm>
          <a:prstGeom prst="rect">
            <a:avLst/>
          </a:prstGeom>
        </p:spPr>
      </p:pic>
      <p:sp>
        <p:nvSpPr>
          <p:cNvPr id="5" name="TextBox 4"/>
          <p:cNvSpPr txBox="1"/>
          <p:nvPr/>
        </p:nvSpPr>
        <p:spPr>
          <a:xfrm>
            <a:off x="762000" y="5562600"/>
            <a:ext cx="2286000" cy="369332"/>
          </a:xfrm>
          <a:prstGeom prst="rect">
            <a:avLst/>
          </a:prstGeom>
          <a:noFill/>
        </p:spPr>
        <p:txBody>
          <a:bodyPr wrap="square" rtlCol="0">
            <a:spAutoFit/>
          </a:bodyPr>
          <a:lstStyle/>
          <a:p>
            <a:r>
              <a:rPr lang="en-US" dirty="0" err="1">
                <a:solidFill>
                  <a:schemeClr val="bg1"/>
                </a:solidFill>
              </a:rPr>
              <a:t>Echeandia</a:t>
            </a:r>
            <a:r>
              <a:rPr lang="en-US" dirty="0">
                <a:solidFill>
                  <a:schemeClr val="bg1"/>
                </a:solidFill>
              </a:rPr>
              <a:t> </a:t>
            </a:r>
            <a:r>
              <a:rPr lang="en-US" dirty="0" err="1">
                <a:solidFill>
                  <a:schemeClr val="bg1"/>
                </a:solidFill>
              </a:rPr>
              <a:t>flavescens</a:t>
            </a:r>
            <a:endParaRPr lang="en-US"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3026827"/>
            <a:ext cx="5486757" cy="3656409"/>
          </a:xfrm>
          <a:prstGeom prst="rect">
            <a:avLst/>
          </a:prstGeom>
        </p:spPr>
      </p:pic>
      <p:sp>
        <p:nvSpPr>
          <p:cNvPr id="7" name="TextBox 6"/>
          <p:cNvSpPr txBox="1"/>
          <p:nvPr/>
        </p:nvSpPr>
        <p:spPr>
          <a:xfrm>
            <a:off x="6553200" y="5931932"/>
            <a:ext cx="2057400" cy="646331"/>
          </a:xfrm>
          <a:prstGeom prst="rect">
            <a:avLst/>
          </a:prstGeom>
          <a:noFill/>
        </p:spPr>
        <p:txBody>
          <a:bodyPr wrap="square" rtlCol="0">
            <a:spAutoFit/>
          </a:bodyPr>
          <a:lstStyle/>
          <a:p>
            <a:r>
              <a:rPr lang="en-US" dirty="0" err="1">
                <a:solidFill>
                  <a:schemeClr val="bg1"/>
                </a:solidFill>
              </a:rPr>
              <a:t>Maianthemum</a:t>
            </a:r>
            <a:r>
              <a:rPr lang="en-US" dirty="0">
                <a:solidFill>
                  <a:schemeClr val="bg1"/>
                </a:solidFill>
              </a:rPr>
              <a:t> </a:t>
            </a:r>
            <a:r>
              <a:rPr lang="en-US" dirty="0" err="1">
                <a:solidFill>
                  <a:schemeClr val="bg1"/>
                </a:solidFill>
              </a:rPr>
              <a:t>racemosum</a:t>
            </a:r>
            <a:endParaRPr lang="en-US" dirty="0">
              <a:solidFill>
                <a:schemeClr val="bg1"/>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0"/>
            <a:ext cx="4013444" cy="3276600"/>
          </a:xfrm>
          <a:prstGeom prst="rect">
            <a:avLst/>
          </a:prstGeom>
        </p:spPr>
      </p:pic>
      <p:sp>
        <p:nvSpPr>
          <p:cNvPr id="9" name="TextBox 8"/>
          <p:cNvSpPr txBox="1"/>
          <p:nvPr/>
        </p:nvSpPr>
        <p:spPr>
          <a:xfrm>
            <a:off x="6588826" y="2590800"/>
            <a:ext cx="2057400" cy="369332"/>
          </a:xfrm>
          <a:prstGeom prst="rect">
            <a:avLst/>
          </a:prstGeom>
          <a:noFill/>
        </p:spPr>
        <p:txBody>
          <a:bodyPr wrap="square" rtlCol="0">
            <a:spAutoFit/>
          </a:bodyPr>
          <a:lstStyle/>
          <a:p>
            <a:r>
              <a:rPr lang="en-US" dirty="0">
                <a:solidFill>
                  <a:schemeClr val="bg1"/>
                </a:solidFill>
              </a:rPr>
              <a:t>Iris </a:t>
            </a:r>
            <a:r>
              <a:rPr lang="en-US" dirty="0" err="1">
                <a:solidFill>
                  <a:schemeClr val="bg1"/>
                </a:solidFill>
              </a:rPr>
              <a:t>missouriensis</a:t>
            </a:r>
            <a:endParaRPr lang="en-US" dirty="0">
              <a:solidFill>
                <a:schemeClr val="bg1"/>
              </a:solidFill>
            </a:endParaRPr>
          </a:p>
        </p:txBody>
      </p:sp>
    </p:spTree>
    <p:extLst>
      <p:ext uri="{BB962C8B-B14F-4D97-AF65-F5344CB8AC3E}">
        <p14:creationId xmlns:p14="http://schemas.microsoft.com/office/powerpoint/2010/main" val="3098270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4251164" cy="323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2819400"/>
            <a:ext cx="2743200" cy="381000"/>
          </a:xfrm>
          <a:prstGeom prst="rect">
            <a:avLst/>
          </a:prstGeom>
          <a:noFill/>
        </p:spPr>
        <p:txBody>
          <a:bodyPr wrap="square" rtlCol="0">
            <a:spAutoFit/>
          </a:bodyPr>
          <a:lstStyle/>
          <a:p>
            <a:r>
              <a:rPr lang="en-US" dirty="0" err="1">
                <a:solidFill>
                  <a:schemeClr val="bg1"/>
                </a:solidFill>
              </a:rPr>
              <a:t>Malaxis</a:t>
            </a:r>
            <a:r>
              <a:rPr lang="en-US" dirty="0">
                <a:solidFill>
                  <a:schemeClr val="bg1"/>
                </a:solidFill>
              </a:rPr>
              <a:t> </a:t>
            </a:r>
            <a:r>
              <a:rPr lang="en-US" dirty="0" err="1">
                <a:solidFill>
                  <a:schemeClr val="bg1"/>
                </a:solidFill>
              </a:rPr>
              <a:t>porphyrea</a:t>
            </a:r>
            <a:endParaRPr lang="en-US" dirty="0">
              <a:solidFill>
                <a:schemeClr val="bg1"/>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410200"/>
            <a:ext cx="6705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6868" y="135923"/>
            <a:ext cx="4374732" cy="328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24400" y="2819400"/>
            <a:ext cx="2286000" cy="381000"/>
          </a:xfrm>
          <a:prstGeom prst="rect">
            <a:avLst/>
          </a:prstGeom>
          <a:noFill/>
        </p:spPr>
        <p:txBody>
          <a:bodyPr wrap="square" rtlCol="0">
            <a:spAutoFit/>
          </a:bodyPr>
          <a:lstStyle/>
          <a:p>
            <a:r>
              <a:rPr lang="en-US" dirty="0" err="1">
                <a:solidFill>
                  <a:schemeClr val="bg1"/>
                </a:solidFill>
              </a:rPr>
              <a:t>Epipactis</a:t>
            </a:r>
            <a:r>
              <a:rPr lang="en-US" dirty="0">
                <a:solidFill>
                  <a:schemeClr val="bg1"/>
                </a:solidFill>
              </a:rPr>
              <a:t> </a:t>
            </a:r>
            <a:r>
              <a:rPr lang="en-US" dirty="0" err="1">
                <a:solidFill>
                  <a:schemeClr val="bg1"/>
                </a:solidFill>
              </a:rPr>
              <a:t>gigantea</a:t>
            </a:r>
            <a:endParaRPr lang="en-US" dirty="0">
              <a:solidFill>
                <a:schemeClr val="bg1"/>
              </a:solidFill>
            </a:endParaRP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981" y="3657600"/>
            <a:ext cx="4477489" cy="298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5943600"/>
            <a:ext cx="1371600" cy="646331"/>
          </a:xfrm>
          <a:prstGeom prst="rect">
            <a:avLst/>
          </a:prstGeom>
          <a:noFill/>
        </p:spPr>
        <p:txBody>
          <a:bodyPr wrap="square" rtlCol="0">
            <a:spAutoFit/>
          </a:bodyPr>
          <a:lstStyle/>
          <a:p>
            <a:r>
              <a:rPr lang="en-US" dirty="0">
                <a:solidFill>
                  <a:schemeClr val="bg1"/>
                </a:solidFill>
              </a:rPr>
              <a:t>Calypso </a:t>
            </a:r>
            <a:r>
              <a:rPr lang="en-US" dirty="0" err="1">
                <a:solidFill>
                  <a:schemeClr val="bg1"/>
                </a:solidFill>
              </a:rPr>
              <a:t>bulbosa</a:t>
            </a:r>
            <a:endParaRPr lang="en-US" dirty="0">
              <a:solidFill>
                <a:schemeClr val="bg1"/>
              </a:solidFill>
            </a:endParaRPr>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537590"/>
            <a:ext cx="2514600" cy="322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67600" y="5715000"/>
            <a:ext cx="1905000" cy="646331"/>
          </a:xfrm>
          <a:prstGeom prst="rect">
            <a:avLst/>
          </a:prstGeom>
          <a:noFill/>
        </p:spPr>
        <p:txBody>
          <a:bodyPr wrap="square" rtlCol="0">
            <a:spAutoFit/>
          </a:bodyPr>
          <a:lstStyle/>
          <a:p>
            <a:r>
              <a:rPr lang="en-US" dirty="0" err="1"/>
              <a:t>Platanthera</a:t>
            </a:r>
            <a:r>
              <a:rPr lang="en-US" dirty="0"/>
              <a:t> </a:t>
            </a:r>
            <a:r>
              <a:rPr lang="en-US" dirty="0" err="1"/>
              <a:t>brevifolia</a:t>
            </a:r>
            <a:endParaRPr lang="en-US" dirty="0"/>
          </a:p>
        </p:txBody>
      </p:sp>
    </p:spTree>
    <p:extLst>
      <p:ext uri="{BB962C8B-B14F-4D97-AF65-F5344CB8AC3E}">
        <p14:creationId xmlns:p14="http://schemas.microsoft.com/office/powerpoint/2010/main" val="1110605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Orchidaceae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64718"/>
            <a:ext cx="5009080" cy="515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81800" y="6524626"/>
            <a:ext cx="2286000" cy="369332"/>
          </a:xfrm>
          <a:prstGeom prst="rect">
            <a:avLst/>
          </a:prstGeom>
          <a:noFill/>
        </p:spPr>
        <p:txBody>
          <a:bodyPr wrap="square" rtlCol="0">
            <a:spAutoFit/>
          </a:bodyPr>
          <a:lstStyle/>
          <a:p>
            <a:r>
              <a:rPr lang="en-US" dirty="0" err="1"/>
              <a:t>Corallorhiza</a:t>
            </a:r>
            <a:r>
              <a:rPr lang="en-US" dirty="0"/>
              <a:t> </a:t>
            </a:r>
            <a:r>
              <a:rPr lang="en-US" dirty="0" err="1"/>
              <a:t>maculata</a:t>
            </a:r>
            <a:endParaRPr lang="en-US" dirty="0"/>
          </a:p>
        </p:txBody>
      </p:sp>
      <p:sp>
        <p:nvSpPr>
          <p:cNvPr id="5" name="TextBox 4"/>
          <p:cNvSpPr txBox="1"/>
          <p:nvPr/>
        </p:nvSpPr>
        <p:spPr>
          <a:xfrm>
            <a:off x="7315200" y="1981200"/>
            <a:ext cx="1600200" cy="369332"/>
          </a:xfrm>
          <a:prstGeom prst="rect">
            <a:avLst/>
          </a:prstGeom>
          <a:noFill/>
        </p:spPr>
        <p:txBody>
          <a:bodyPr wrap="square" rtlCol="0">
            <a:spAutoFit/>
          </a:bodyPr>
          <a:lstStyle/>
          <a:p>
            <a:r>
              <a:rPr lang="en-US" dirty="0"/>
              <a:t>3 sepals</a:t>
            </a:r>
          </a:p>
        </p:txBody>
      </p:sp>
      <p:cxnSp>
        <p:nvCxnSpPr>
          <p:cNvPr id="7" name="Straight Arrow Connector 6"/>
          <p:cNvCxnSpPr/>
          <p:nvPr/>
        </p:nvCxnSpPr>
        <p:spPr>
          <a:xfrm flipH="1">
            <a:off x="5105400" y="2165866"/>
            <a:ext cx="2133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400800" y="2165866"/>
            <a:ext cx="838200" cy="1491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200400" y="2165866"/>
            <a:ext cx="4038600" cy="7458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4800" y="4114800"/>
            <a:ext cx="1676400" cy="1477328"/>
          </a:xfrm>
          <a:prstGeom prst="rect">
            <a:avLst/>
          </a:prstGeom>
          <a:noFill/>
        </p:spPr>
        <p:txBody>
          <a:bodyPr wrap="square" rtlCol="0">
            <a:spAutoFit/>
          </a:bodyPr>
          <a:lstStyle/>
          <a:p>
            <a:r>
              <a:rPr lang="en-US" dirty="0"/>
              <a:t>3 petals,  the middle one different and called the labellum</a:t>
            </a:r>
          </a:p>
        </p:txBody>
      </p:sp>
      <p:cxnSp>
        <p:nvCxnSpPr>
          <p:cNvPr id="14" name="Straight Arrow Connector 13"/>
          <p:cNvCxnSpPr/>
          <p:nvPr/>
        </p:nvCxnSpPr>
        <p:spPr>
          <a:xfrm flipV="1">
            <a:off x="838200" y="3200400"/>
            <a:ext cx="34290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38200" y="3429000"/>
            <a:ext cx="48006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990600" y="4853464"/>
            <a:ext cx="3276600" cy="6329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15200" y="4495800"/>
            <a:ext cx="1752600" cy="1200329"/>
          </a:xfrm>
          <a:prstGeom prst="rect">
            <a:avLst/>
          </a:prstGeom>
          <a:noFill/>
        </p:spPr>
        <p:txBody>
          <a:bodyPr wrap="square" rtlCol="0">
            <a:spAutoFit/>
          </a:bodyPr>
          <a:lstStyle/>
          <a:p>
            <a:r>
              <a:rPr lang="en-US" dirty="0"/>
              <a:t>Stamens and Stigma fused to form the “column”</a:t>
            </a:r>
          </a:p>
        </p:txBody>
      </p:sp>
      <p:cxnSp>
        <p:nvCxnSpPr>
          <p:cNvPr id="21" name="Straight Arrow Connector 20"/>
          <p:cNvCxnSpPr/>
          <p:nvPr/>
        </p:nvCxnSpPr>
        <p:spPr>
          <a:xfrm flipH="1" flipV="1">
            <a:off x="4800600" y="3771900"/>
            <a:ext cx="2514600" cy="10815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343400" y="2971800"/>
            <a:ext cx="9144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239000" y="2727067"/>
            <a:ext cx="1676400" cy="646331"/>
          </a:xfrm>
          <a:prstGeom prst="rect">
            <a:avLst/>
          </a:prstGeom>
          <a:noFill/>
        </p:spPr>
        <p:txBody>
          <a:bodyPr wrap="square" rtlCol="0">
            <a:spAutoFit/>
          </a:bodyPr>
          <a:lstStyle/>
          <a:p>
            <a:r>
              <a:rPr lang="en-US" dirty="0" err="1">
                <a:solidFill>
                  <a:srgbClr val="92D050"/>
                </a:solidFill>
              </a:rPr>
              <a:t>Pollinia</a:t>
            </a:r>
            <a:r>
              <a:rPr lang="en-US" dirty="0">
                <a:solidFill>
                  <a:srgbClr val="92D050"/>
                </a:solidFill>
              </a:rPr>
              <a:t> on anther cap</a:t>
            </a:r>
          </a:p>
        </p:txBody>
      </p:sp>
      <p:cxnSp>
        <p:nvCxnSpPr>
          <p:cNvPr id="25" name="Straight Connector 24"/>
          <p:cNvCxnSpPr/>
          <p:nvPr/>
        </p:nvCxnSpPr>
        <p:spPr>
          <a:xfrm flipH="1">
            <a:off x="7010400" y="297180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257800" y="2911733"/>
            <a:ext cx="1371600"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923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Barbara_bij"/>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1295400"/>
            <a:ext cx="48768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6"/>
          <p:cNvSpPr txBox="1">
            <a:spLocks noChangeArrowheads="1"/>
          </p:cNvSpPr>
          <p:nvPr/>
        </p:nvSpPr>
        <p:spPr bwMode="auto">
          <a:xfrm>
            <a:off x="8077200" y="60960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rPr>
              <a:t>67</a:t>
            </a:r>
          </a:p>
        </p:txBody>
      </p:sp>
      <p:pic>
        <p:nvPicPr>
          <p:cNvPr id="55300" name="Picture 8" descr="orchid_poll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3657600"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9"/>
          <p:cNvSpPr txBox="1">
            <a:spLocks noChangeArrowheads="1"/>
          </p:cNvSpPr>
          <p:nvPr/>
        </p:nvSpPr>
        <p:spPr bwMode="auto">
          <a:xfrm>
            <a:off x="212725" y="461327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rPr>
              <a:t>68</a:t>
            </a:r>
          </a:p>
        </p:txBody>
      </p:sp>
      <p:sp>
        <p:nvSpPr>
          <p:cNvPr id="55302" name="Text Box 10"/>
          <p:cNvSpPr txBox="1">
            <a:spLocks noChangeArrowheads="1"/>
          </p:cNvSpPr>
          <p:nvPr/>
        </p:nvSpPr>
        <p:spPr bwMode="auto">
          <a:xfrm>
            <a:off x="2286000" y="174171"/>
            <a:ext cx="54598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err="1">
                <a:latin typeface="Times New Roman" pitchFamily="18" charset="0"/>
              </a:rPr>
              <a:t>Asparagales</a:t>
            </a:r>
            <a:r>
              <a:rPr lang="en-US" sz="3600" b="1" dirty="0">
                <a:latin typeface="Times New Roman" pitchFamily="18" charset="0"/>
              </a:rPr>
              <a:t>:  </a:t>
            </a:r>
            <a:r>
              <a:rPr lang="en-US" sz="3600" b="1" dirty="0" err="1">
                <a:latin typeface="Times New Roman" pitchFamily="18" charset="0"/>
              </a:rPr>
              <a:t>Orchidaceae</a:t>
            </a:r>
            <a:endParaRPr lang="en-US" sz="3600" b="1" dirty="0">
              <a:latin typeface="Times New Roman" pitchFamily="18" charset="0"/>
            </a:endParaRPr>
          </a:p>
        </p:txBody>
      </p:sp>
      <p:sp>
        <p:nvSpPr>
          <p:cNvPr id="55303" name="TextBox 6"/>
          <p:cNvSpPr txBox="1">
            <a:spLocks noChangeArrowheads="1"/>
          </p:cNvSpPr>
          <p:nvPr/>
        </p:nvSpPr>
        <p:spPr bwMode="auto">
          <a:xfrm>
            <a:off x="3581400" y="5867400"/>
            <a:ext cx="1892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latin typeface="Times New Roman" pitchFamily="18" charset="0"/>
                <a:cs typeface="Times New Roman" pitchFamily="18" charset="0"/>
              </a:rPr>
              <a:t>Pollinium</a:t>
            </a:r>
          </a:p>
        </p:txBody>
      </p:sp>
    </p:spTree>
    <p:extLst>
      <p:ext uri="{BB962C8B-B14F-4D97-AF65-F5344CB8AC3E}">
        <p14:creationId xmlns:p14="http://schemas.microsoft.com/office/powerpoint/2010/main" val="38891428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Pseudocopulation</a:t>
            </a:r>
            <a:r>
              <a:rPr lang="en-US" dirty="0"/>
              <a:t>– </a:t>
            </a:r>
            <a:r>
              <a:rPr lang="en-US" sz="3600" dirty="0"/>
              <a:t>Orchids fool male wasps into pollinating them with no nectar reward</a:t>
            </a:r>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178895400"/>
              </p:ext>
            </p:extLst>
          </p:nvPr>
        </p:nvGraphicFramePr>
        <p:xfrm>
          <a:off x="3011488" y="3208338"/>
          <a:ext cx="3121025" cy="439737"/>
        </p:xfrm>
        <a:graphic>
          <a:graphicData uri="http://schemas.openxmlformats.org/presentationml/2006/ole">
            <mc:AlternateContent xmlns:mc="http://schemas.openxmlformats.org/markup-compatibility/2006">
              <mc:Choice xmlns:v="urn:schemas-microsoft-com:vml" Requires="v">
                <p:oleObj spid="_x0000_s1044" name="Packager Shell Object" showAsIcon="1" r:id="rId3" imgW="3120480" imgH="439560" progId="Package">
                  <p:embed/>
                </p:oleObj>
              </mc:Choice>
              <mc:Fallback>
                <p:oleObj name="Packager Shell Object" showAsIcon="1" r:id="rId3" imgW="3120480" imgH="439560" progId="Package">
                  <p:embed/>
                  <p:pic>
                    <p:nvPicPr>
                      <p:cNvPr id="0" name=""/>
                      <p:cNvPicPr/>
                      <p:nvPr/>
                    </p:nvPicPr>
                    <p:blipFill>
                      <a:blip r:embed="rId4"/>
                      <a:stretch>
                        <a:fillRect/>
                      </a:stretch>
                    </p:blipFill>
                    <p:spPr>
                      <a:xfrm>
                        <a:off x="3011488" y="3208338"/>
                        <a:ext cx="3121025" cy="439737"/>
                      </a:xfrm>
                      <a:prstGeom prst="rect">
                        <a:avLst/>
                      </a:prstGeom>
                    </p:spPr>
                  </p:pic>
                </p:oleObj>
              </mc:Fallback>
            </mc:AlternateContent>
          </a:graphicData>
        </a:graphic>
      </p:graphicFrame>
    </p:spTree>
    <p:extLst>
      <p:ext uri="{BB962C8B-B14F-4D97-AF65-F5344CB8AC3E}">
        <p14:creationId xmlns:p14="http://schemas.microsoft.com/office/powerpoint/2010/main" val="2616299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Box 4"/>
          <p:cNvSpPr txBox="1">
            <a:spLocks noChangeArrowheads="1"/>
          </p:cNvSpPr>
          <p:nvPr/>
        </p:nvSpPr>
        <p:spPr bwMode="auto">
          <a:xfrm>
            <a:off x="1600200" y="131805"/>
            <a:ext cx="54598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err="1">
                <a:latin typeface="Times New Roman" pitchFamily="18" charset="0"/>
                <a:cs typeface="Times New Roman" pitchFamily="18" charset="0"/>
              </a:rPr>
              <a:t>Asparagales</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Orchidaceae</a:t>
            </a:r>
            <a:endParaRPr lang="en-US" sz="3600" dirty="0">
              <a:latin typeface="Times New Roman" pitchFamily="18" charset="0"/>
              <a:cs typeface="Times New Roman" pitchFamily="18" charset="0"/>
            </a:endParaRPr>
          </a:p>
        </p:txBody>
      </p:sp>
      <p:sp>
        <p:nvSpPr>
          <p:cNvPr id="57348" name="TextBox 5"/>
          <p:cNvSpPr txBox="1">
            <a:spLocks noChangeArrowheads="1"/>
          </p:cNvSpPr>
          <p:nvPr/>
        </p:nvSpPr>
        <p:spPr bwMode="auto">
          <a:xfrm>
            <a:off x="2362200" y="6110141"/>
            <a:ext cx="52501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a:latin typeface="Times New Roman" pitchFamily="18" charset="0"/>
                <a:cs typeface="Times New Roman" pitchFamily="18" charset="0"/>
              </a:rPr>
              <a:t>Ovary Position is Inferior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0034" y="-12039600"/>
            <a:ext cx="4658916"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798513"/>
            <a:ext cx="3826138" cy="538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50908" y="2248244"/>
            <a:ext cx="2209800" cy="584775"/>
          </a:xfrm>
          <a:prstGeom prst="rect">
            <a:avLst/>
          </a:prstGeom>
          <a:noFill/>
        </p:spPr>
        <p:txBody>
          <a:bodyPr wrap="square" rtlCol="0">
            <a:spAutoFit/>
          </a:bodyPr>
          <a:lstStyle/>
          <a:p>
            <a:r>
              <a:rPr lang="en-US" sz="3200" b="1" dirty="0"/>
              <a:t>Ovary</a:t>
            </a:r>
          </a:p>
        </p:txBody>
      </p:sp>
      <p:cxnSp>
        <p:nvCxnSpPr>
          <p:cNvPr id="4" name="Straight Arrow Connector 3"/>
          <p:cNvCxnSpPr>
            <a:stCxn id="2" idx="1"/>
          </p:cNvCxnSpPr>
          <p:nvPr/>
        </p:nvCxnSpPr>
        <p:spPr>
          <a:xfrm flipH="1">
            <a:off x="5867400" y="2540632"/>
            <a:ext cx="883508" cy="8121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561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Orchidaceae</a:t>
            </a:r>
            <a:endParaRPr lang="en-US" dirty="0"/>
          </a:p>
        </p:txBody>
      </p:sp>
      <p:sp>
        <p:nvSpPr>
          <p:cNvPr id="4" name="Text Placeholder 3"/>
          <p:cNvSpPr>
            <a:spLocks noGrp="1"/>
          </p:cNvSpPr>
          <p:nvPr>
            <p:ph type="body" idx="1"/>
          </p:nvPr>
        </p:nvSpPr>
        <p:spPr/>
        <p:txBody>
          <a:bodyPr>
            <a:normAutofit/>
          </a:bodyPr>
          <a:lstStyle/>
          <a:p>
            <a:r>
              <a:rPr lang="en-US" dirty="0"/>
              <a:t>Fruit is a capsule</a:t>
            </a:r>
          </a:p>
        </p:txBody>
      </p:sp>
      <p:sp>
        <p:nvSpPr>
          <p:cNvPr id="3" name="Content Placeholder 2"/>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normAutofit fontScale="92500" lnSpcReduction="20000"/>
          </a:bodyPr>
          <a:lstStyle/>
          <a:p>
            <a:r>
              <a:rPr lang="en-US" dirty="0"/>
              <a:t>Seeds are minute and have no endosperm</a:t>
            </a:r>
          </a:p>
        </p:txBody>
      </p:sp>
      <p:sp>
        <p:nvSpPr>
          <p:cNvPr id="6" name="Content Placeholder 5"/>
          <p:cNvSpPr>
            <a:spLocks noGrp="1"/>
          </p:cNvSpPr>
          <p:nvPr>
            <p:ph sz="quarter" idx="4"/>
          </p:nvPr>
        </p:nvSpPr>
        <p:spPr/>
        <p:txBody>
          <a:bodyPr/>
          <a:lstStyle/>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667000"/>
            <a:ext cx="377337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81400" y="6183868"/>
            <a:ext cx="4038600" cy="369332"/>
          </a:xfrm>
          <a:prstGeom prst="rect">
            <a:avLst/>
          </a:prstGeom>
          <a:noFill/>
        </p:spPr>
        <p:txBody>
          <a:bodyPr wrap="square" rtlCol="0">
            <a:spAutoFit/>
          </a:bodyPr>
          <a:lstStyle/>
          <a:p>
            <a:r>
              <a:rPr lang="en-US" dirty="0" err="1"/>
              <a:t>Platanthera</a:t>
            </a:r>
            <a:r>
              <a:rPr lang="en-US" dirty="0"/>
              <a:t> </a:t>
            </a:r>
            <a:r>
              <a:rPr lang="en-US" dirty="0" err="1"/>
              <a:t>brevifolia</a:t>
            </a:r>
            <a:endParaRPr lang="en-US"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440154"/>
            <a:ext cx="4037126" cy="296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257800" y="4800600"/>
            <a:ext cx="762000" cy="369332"/>
          </a:xfrm>
          <a:prstGeom prst="rect">
            <a:avLst/>
          </a:prstGeom>
          <a:noFill/>
        </p:spPr>
        <p:txBody>
          <a:bodyPr wrap="square" rtlCol="0">
            <a:spAutoFit/>
          </a:bodyPr>
          <a:lstStyle/>
          <a:p>
            <a:r>
              <a:rPr lang="en-US" dirty="0"/>
              <a:t>1mm</a:t>
            </a:r>
          </a:p>
        </p:txBody>
      </p:sp>
      <p:cxnSp>
        <p:nvCxnSpPr>
          <p:cNvPr id="10" name="Straight Arrow Connector 9"/>
          <p:cNvCxnSpPr/>
          <p:nvPr/>
        </p:nvCxnSpPr>
        <p:spPr>
          <a:xfrm flipH="1">
            <a:off x="4953000" y="4985266"/>
            <a:ext cx="304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67400" y="4985266"/>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70512" y="5589262"/>
            <a:ext cx="2590800" cy="381000"/>
          </a:xfrm>
          <a:prstGeom prst="rect">
            <a:avLst/>
          </a:prstGeom>
          <a:noFill/>
        </p:spPr>
        <p:txBody>
          <a:bodyPr wrap="square" rtlCol="0">
            <a:spAutoFit/>
          </a:bodyPr>
          <a:lstStyle/>
          <a:p>
            <a:r>
              <a:rPr lang="en-US" dirty="0"/>
              <a:t>Note lack of </a:t>
            </a:r>
            <a:r>
              <a:rPr lang="en-US" dirty="0" err="1"/>
              <a:t>phytomelan</a:t>
            </a:r>
            <a:endParaRPr lang="en-US" dirty="0"/>
          </a:p>
        </p:txBody>
      </p:sp>
    </p:spTree>
    <p:extLst>
      <p:ext uri="{BB962C8B-B14F-4D97-AF65-F5344CB8AC3E}">
        <p14:creationId xmlns:p14="http://schemas.microsoft.com/office/powerpoint/2010/main" val="3478277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No Endosperm?</a:t>
            </a:r>
          </a:p>
        </p:txBody>
      </p:sp>
      <p:sp>
        <p:nvSpPr>
          <p:cNvPr id="8" name="Content Placeholder 7"/>
          <p:cNvSpPr>
            <a:spLocks noGrp="1"/>
          </p:cNvSpPr>
          <p:nvPr>
            <p:ph idx="1"/>
          </p:nvPr>
        </p:nvSpPr>
        <p:spPr/>
        <p:txBody>
          <a:bodyPr/>
          <a:lstStyle/>
          <a:p>
            <a:r>
              <a:rPr lang="en-US" dirty="0"/>
              <a:t>Reversal</a:t>
            </a:r>
          </a:p>
          <a:p>
            <a:r>
              <a:rPr lang="en-US" dirty="0"/>
              <a:t>How is the embryo nourished as it grows?</a:t>
            </a:r>
          </a:p>
          <a:p>
            <a:pPr marL="0" indent="0">
              <a:buNone/>
            </a:pPr>
            <a:r>
              <a:rPr lang="en-US" sz="4400" dirty="0"/>
              <a:t>MYCORRHIZAE</a:t>
            </a:r>
          </a:p>
        </p:txBody>
      </p:sp>
      <p:pic>
        <p:nvPicPr>
          <p:cNvPr id="9" name="Picture 5" descr="orch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429000"/>
            <a:ext cx="421957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1981200" y="3429000"/>
            <a:ext cx="37338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8940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Asparagales</a:t>
            </a:r>
            <a:r>
              <a:rPr lang="en-US" dirty="0"/>
              <a:t>:  </a:t>
            </a:r>
            <a:r>
              <a:rPr lang="en-US" dirty="0" err="1"/>
              <a:t>Orchidaceae</a:t>
            </a:r>
            <a:endParaRPr lang="en-US" dirty="0"/>
          </a:p>
        </p:txBody>
      </p:sp>
      <p:sp>
        <p:nvSpPr>
          <p:cNvPr id="3" name="Content Placeholder 2"/>
          <p:cNvSpPr>
            <a:spLocks noGrp="1"/>
          </p:cNvSpPr>
          <p:nvPr>
            <p:ph idx="1"/>
          </p:nvPr>
        </p:nvSpPr>
        <p:spPr/>
        <p:txBody>
          <a:bodyPr>
            <a:normAutofit/>
          </a:bodyPr>
          <a:lstStyle/>
          <a:p>
            <a:r>
              <a:rPr lang="en-US" dirty="0"/>
              <a:t>Foliage—</a:t>
            </a:r>
          </a:p>
          <a:p>
            <a:endParaRPr lang="en-US" dirty="0"/>
          </a:p>
          <a:p>
            <a:r>
              <a:rPr lang="en-US" dirty="0"/>
              <a:t>Calyx—</a:t>
            </a:r>
          </a:p>
          <a:p>
            <a:r>
              <a:rPr lang="en-US" dirty="0"/>
              <a:t>Corolla—</a:t>
            </a:r>
          </a:p>
          <a:p>
            <a:r>
              <a:rPr lang="en-US" dirty="0"/>
              <a:t>Androecium—</a:t>
            </a:r>
          </a:p>
          <a:p>
            <a:r>
              <a:rPr lang="en-US" dirty="0"/>
              <a:t>Gynoecium—</a:t>
            </a:r>
          </a:p>
          <a:p>
            <a:r>
              <a:rPr lang="en-US" dirty="0"/>
              <a:t>Fruit—</a:t>
            </a:r>
          </a:p>
          <a:p>
            <a:pPr marL="0" indent="0">
              <a:buNone/>
            </a:pPr>
            <a:endParaRPr lang="en-US" dirty="0"/>
          </a:p>
        </p:txBody>
      </p:sp>
      <p:sp>
        <p:nvSpPr>
          <p:cNvPr id="4" name="TextBox 3"/>
          <p:cNvSpPr txBox="1"/>
          <p:nvPr/>
        </p:nvSpPr>
        <p:spPr>
          <a:xfrm>
            <a:off x="2590800" y="1600200"/>
            <a:ext cx="6400800" cy="954107"/>
          </a:xfrm>
          <a:prstGeom prst="rect">
            <a:avLst/>
          </a:prstGeom>
          <a:noFill/>
        </p:spPr>
        <p:txBody>
          <a:bodyPr wrap="square" rtlCol="0">
            <a:spAutoFit/>
          </a:bodyPr>
          <a:lstStyle/>
          <a:p>
            <a:r>
              <a:rPr lang="en-US" sz="2800" dirty="0"/>
              <a:t>Roots strongly </a:t>
            </a:r>
            <a:r>
              <a:rPr lang="en-US" sz="2800" dirty="0" err="1"/>
              <a:t>mycorrhizal</a:t>
            </a:r>
            <a:r>
              <a:rPr lang="en-US" sz="2800" dirty="0"/>
              <a:t>, parallel venation and sheathing at the base</a:t>
            </a:r>
          </a:p>
        </p:txBody>
      </p:sp>
      <p:sp>
        <p:nvSpPr>
          <p:cNvPr id="5" name="TextBox 4"/>
          <p:cNvSpPr txBox="1"/>
          <p:nvPr/>
        </p:nvSpPr>
        <p:spPr>
          <a:xfrm>
            <a:off x="2579370" y="2667000"/>
            <a:ext cx="6248400" cy="1200329"/>
          </a:xfrm>
          <a:prstGeom prst="rect">
            <a:avLst/>
          </a:prstGeom>
          <a:noFill/>
        </p:spPr>
        <p:txBody>
          <a:bodyPr wrap="square" rtlCol="0">
            <a:spAutoFit/>
          </a:bodyPr>
          <a:lstStyle/>
          <a:p>
            <a:r>
              <a:rPr lang="en-US" sz="2400" dirty="0"/>
              <a:t>6 </a:t>
            </a:r>
            <a:r>
              <a:rPr lang="en-US" sz="2400" dirty="0" err="1"/>
              <a:t>Tepals</a:t>
            </a:r>
            <a:r>
              <a:rPr lang="en-US" sz="2400" dirty="0"/>
              <a:t>, inner 3 and outer 3 somewhat differentiated, one of the inner ones forming the labellum</a:t>
            </a:r>
          </a:p>
        </p:txBody>
      </p:sp>
      <p:sp>
        <p:nvSpPr>
          <p:cNvPr id="7" name="TextBox 6"/>
          <p:cNvSpPr txBox="1"/>
          <p:nvPr/>
        </p:nvSpPr>
        <p:spPr>
          <a:xfrm>
            <a:off x="3246120" y="3810000"/>
            <a:ext cx="5562600" cy="830997"/>
          </a:xfrm>
          <a:prstGeom prst="rect">
            <a:avLst/>
          </a:prstGeom>
          <a:noFill/>
        </p:spPr>
        <p:txBody>
          <a:bodyPr wrap="square" rtlCol="0">
            <a:spAutoFit/>
          </a:bodyPr>
          <a:lstStyle/>
          <a:p>
            <a:r>
              <a:rPr lang="en-US" sz="2400" dirty="0"/>
              <a:t>stamens fused to stigma forming a column;  pollen forming masses called </a:t>
            </a:r>
            <a:r>
              <a:rPr lang="en-US" sz="2400" dirty="0" err="1"/>
              <a:t>pollinia</a:t>
            </a:r>
            <a:endParaRPr lang="en-US" sz="2400" dirty="0"/>
          </a:p>
        </p:txBody>
      </p:sp>
      <p:sp>
        <p:nvSpPr>
          <p:cNvPr id="9" name="TextBox 8"/>
          <p:cNvSpPr txBox="1"/>
          <p:nvPr/>
        </p:nvSpPr>
        <p:spPr>
          <a:xfrm>
            <a:off x="3188970" y="4499610"/>
            <a:ext cx="5638800" cy="830997"/>
          </a:xfrm>
          <a:prstGeom prst="rect">
            <a:avLst/>
          </a:prstGeom>
          <a:noFill/>
        </p:spPr>
        <p:txBody>
          <a:bodyPr wrap="square" rtlCol="0">
            <a:spAutoFit/>
          </a:bodyPr>
          <a:lstStyle/>
          <a:p>
            <a:r>
              <a:rPr lang="en-US" sz="2400" dirty="0"/>
              <a:t>ovary inferior, 3 carpels, stigma highly modified</a:t>
            </a:r>
          </a:p>
        </p:txBody>
      </p:sp>
      <p:sp>
        <p:nvSpPr>
          <p:cNvPr id="10" name="TextBox 9"/>
          <p:cNvSpPr txBox="1"/>
          <p:nvPr/>
        </p:nvSpPr>
        <p:spPr>
          <a:xfrm>
            <a:off x="2133600" y="5181600"/>
            <a:ext cx="6465570" cy="830997"/>
          </a:xfrm>
          <a:prstGeom prst="rect">
            <a:avLst/>
          </a:prstGeom>
          <a:noFill/>
        </p:spPr>
        <p:txBody>
          <a:bodyPr wrap="square" rtlCol="0">
            <a:spAutoFit/>
          </a:bodyPr>
          <a:lstStyle/>
          <a:p>
            <a:r>
              <a:rPr lang="en-US" sz="2400" dirty="0"/>
              <a:t>capsule/minute seeds; seeds lacking endosperm or </a:t>
            </a:r>
            <a:r>
              <a:rPr lang="en-US" sz="2400" dirty="0" err="1"/>
              <a:t>phytomelan</a:t>
            </a:r>
            <a:endParaRPr lang="en-US" sz="2400" dirty="0"/>
          </a:p>
        </p:txBody>
      </p:sp>
    </p:spTree>
    <p:extLst>
      <p:ext uri="{BB962C8B-B14F-4D97-AF65-F5344CB8AC3E}">
        <p14:creationId xmlns:p14="http://schemas.microsoft.com/office/powerpoint/2010/main" val="148235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Asparagales</a:t>
            </a:r>
            <a:r>
              <a:rPr lang="en-US" dirty="0"/>
              <a:t>:  other families in the Gila</a:t>
            </a:r>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76400"/>
            <a:ext cx="3234209" cy="2650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4572000"/>
            <a:ext cx="3234209" cy="646331"/>
          </a:xfrm>
          <a:prstGeom prst="rect">
            <a:avLst/>
          </a:prstGeom>
          <a:noFill/>
        </p:spPr>
        <p:txBody>
          <a:bodyPr wrap="square" rtlCol="0">
            <a:spAutoFit/>
          </a:bodyPr>
          <a:lstStyle/>
          <a:p>
            <a:r>
              <a:rPr lang="en-US" dirty="0" err="1"/>
              <a:t>Themidaceae</a:t>
            </a:r>
            <a:r>
              <a:rPr lang="en-US" dirty="0"/>
              <a:t>:  </a:t>
            </a:r>
            <a:r>
              <a:rPr lang="en-US" dirty="0" err="1"/>
              <a:t>Dichelostemma</a:t>
            </a:r>
            <a:r>
              <a:rPr lang="en-US" dirty="0"/>
              <a:t> </a:t>
            </a:r>
            <a:r>
              <a:rPr lang="en-US" dirty="0" err="1"/>
              <a:t>capitatum</a:t>
            </a:r>
            <a:endParaRPr lang="en-US"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295400"/>
            <a:ext cx="3469646" cy="231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14800" y="3871792"/>
            <a:ext cx="4572000" cy="369332"/>
          </a:xfrm>
          <a:prstGeom prst="rect">
            <a:avLst/>
          </a:prstGeom>
          <a:noFill/>
        </p:spPr>
        <p:txBody>
          <a:bodyPr wrap="square" rtlCol="0">
            <a:spAutoFit/>
          </a:bodyPr>
          <a:lstStyle/>
          <a:p>
            <a:r>
              <a:rPr lang="en-US" dirty="0" err="1"/>
              <a:t>Convallariaceae</a:t>
            </a:r>
            <a:r>
              <a:rPr lang="en-US" dirty="0"/>
              <a:t>: </a:t>
            </a:r>
            <a:r>
              <a:rPr lang="en-US" dirty="0" err="1"/>
              <a:t>Maianthemum</a:t>
            </a:r>
            <a:r>
              <a:rPr lang="en-US" dirty="0"/>
              <a:t> </a:t>
            </a:r>
            <a:r>
              <a:rPr lang="en-US" dirty="0" err="1"/>
              <a:t>racemosum</a:t>
            </a:r>
            <a:endParaRPr lang="en-US" dirty="0"/>
          </a:p>
        </p:txBody>
      </p:sp>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6984" y="4362398"/>
            <a:ext cx="2720529"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737513" y="4895165"/>
            <a:ext cx="1949287" cy="646331"/>
          </a:xfrm>
          <a:prstGeom prst="rect">
            <a:avLst/>
          </a:prstGeom>
          <a:noFill/>
        </p:spPr>
        <p:txBody>
          <a:bodyPr wrap="square" rtlCol="0">
            <a:spAutoFit/>
          </a:bodyPr>
          <a:lstStyle/>
          <a:p>
            <a:r>
              <a:rPr lang="en-US" dirty="0" err="1"/>
              <a:t>Alliaceae</a:t>
            </a:r>
            <a:r>
              <a:rPr lang="en-US" dirty="0"/>
              <a:t>:  Allium </a:t>
            </a:r>
            <a:r>
              <a:rPr lang="en-US" dirty="0" err="1"/>
              <a:t>macropetalum</a:t>
            </a:r>
            <a:endParaRPr lang="en-US" dirty="0"/>
          </a:p>
        </p:txBody>
      </p:sp>
      <p:sp>
        <p:nvSpPr>
          <p:cNvPr id="7" name="TextBox 6"/>
          <p:cNvSpPr txBox="1"/>
          <p:nvPr/>
        </p:nvSpPr>
        <p:spPr>
          <a:xfrm>
            <a:off x="609600" y="6419798"/>
            <a:ext cx="2362200" cy="369332"/>
          </a:xfrm>
          <a:prstGeom prst="rect">
            <a:avLst/>
          </a:prstGeom>
          <a:noFill/>
        </p:spPr>
        <p:txBody>
          <a:bodyPr wrap="square" rtlCol="0">
            <a:spAutoFit/>
          </a:bodyPr>
          <a:lstStyle/>
          <a:p>
            <a:r>
              <a:rPr lang="en-US" dirty="0"/>
              <a:t>And others….</a:t>
            </a:r>
          </a:p>
        </p:txBody>
      </p:sp>
    </p:spTree>
    <p:extLst>
      <p:ext uri="{BB962C8B-B14F-4D97-AF65-F5344CB8AC3E}">
        <p14:creationId xmlns:p14="http://schemas.microsoft.com/office/powerpoint/2010/main" val="3235397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185" y="685800"/>
            <a:ext cx="6010275" cy="576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3886200" y="2747387"/>
            <a:ext cx="2667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6248400" y="3124200"/>
            <a:ext cx="304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791200" y="3429000"/>
            <a:ext cx="304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12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4114800" cy="3015377"/>
          </a:xfrm>
          <a:prstGeom prst="rect">
            <a:avLst/>
          </a:prstGeom>
        </p:spPr>
      </p:pic>
      <p:sp>
        <p:nvSpPr>
          <p:cNvPr id="3" name="TextBox 2"/>
          <p:cNvSpPr txBox="1"/>
          <p:nvPr/>
        </p:nvSpPr>
        <p:spPr>
          <a:xfrm>
            <a:off x="2971800" y="2667000"/>
            <a:ext cx="1447800" cy="369332"/>
          </a:xfrm>
          <a:prstGeom prst="rect">
            <a:avLst/>
          </a:prstGeom>
          <a:noFill/>
        </p:spPr>
        <p:txBody>
          <a:bodyPr wrap="square" rtlCol="0">
            <a:spAutoFit/>
          </a:bodyPr>
          <a:lstStyle/>
          <a:p>
            <a:r>
              <a:rPr lang="en-US" dirty="0" err="1">
                <a:solidFill>
                  <a:schemeClr val="bg1"/>
                </a:solidFill>
              </a:rPr>
              <a:t>Lemna</a:t>
            </a:r>
            <a:r>
              <a:rPr lang="en-US" dirty="0">
                <a:solidFill>
                  <a:schemeClr val="bg1"/>
                </a:solidFill>
              </a:rPr>
              <a:t> </a:t>
            </a:r>
            <a:r>
              <a:rPr lang="en-US" dirty="0" err="1">
                <a:solidFill>
                  <a:schemeClr val="bg1"/>
                </a:solidFill>
              </a:rPr>
              <a:t>gibba</a:t>
            </a:r>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9582" y="2743200"/>
            <a:ext cx="4700448" cy="4094530"/>
          </a:xfrm>
          <a:prstGeom prst="rect">
            <a:avLst/>
          </a:prstGeom>
        </p:spPr>
      </p:pic>
      <p:sp>
        <p:nvSpPr>
          <p:cNvPr id="5" name="TextBox 4"/>
          <p:cNvSpPr txBox="1"/>
          <p:nvPr/>
        </p:nvSpPr>
        <p:spPr>
          <a:xfrm>
            <a:off x="6553200" y="6477000"/>
            <a:ext cx="2286000" cy="369332"/>
          </a:xfrm>
          <a:prstGeom prst="rect">
            <a:avLst/>
          </a:prstGeom>
          <a:noFill/>
        </p:spPr>
        <p:txBody>
          <a:bodyPr wrap="square" rtlCol="0">
            <a:spAutoFit/>
          </a:bodyPr>
          <a:lstStyle/>
          <a:p>
            <a:r>
              <a:rPr lang="en-US" dirty="0" err="1">
                <a:solidFill>
                  <a:schemeClr val="bg1"/>
                </a:solidFill>
              </a:rPr>
              <a:t>Calochortus</a:t>
            </a:r>
            <a:r>
              <a:rPr lang="en-US" dirty="0">
                <a:solidFill>
                  <a:schemeClr val="bg1"/>
                </a:solidFill>
              </a:rPr>
              <a:t> </a:t>
            </a:r>
            <a:r>
              <a:rPr lang="en-US" dirty="0" err="1">
                <a:solidFill>
                  <a:schemeClr val="bg1"/>
                </a:solidFill>
              </a:rPr>
              <a:t>ambiguus</a:t>
            </a:r>
            <a:endParaRPr lang="en-US" dirty="0">
              <a:solidFill>
                <a:schemeClr val="bg1"/>
              </a:solidFill>
            </a:endParaRPr>
          </a:p>
        </p:txBody>
      </p:sp>
      <p:sp>
        <p:nvSpPr>
          <p:cNvPr id="6" name="TextBox 5"/>
          <p:cNvSpPr txBox="1"/>
          <p:nvPr/>
        </p:nvSpPr>
        <p:spPr>
          <a:xfrm>
            <a:off x="5244149" y="1137664"/>
            <a:ext cx="3810000" cy="646331"/>
          </a:xfrm>
          <a:prstGeom prst="rect">
            <a:avLst/>
          </a:prstGeom>
          <a:noFill/>
        </p:spPr>
        <p:txBody>
          <a:bodyPr wrap="square" rtlCol="0">
            <a:spAutoFit/>
          </a:bodyPr>
          <a:lstStyle/>
          <a:p>
            <a:r>
              <a:rPr lang="en-US" dirty="0"/>
              <a:t>Almost all that’s left in old </a:t>
            </a:r>
            <a:r>
              <a:rPr lang="en-US" dirty="0" err="1"/>
              <a:t>Liliaceae</a:t>
            </a:r>
            <a:r>
              <a:rPr lang="en-US" dirty="0"/>
              <a:t> in our area </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097" y="3755939"/>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93240" y="6441989"/>
            <a:ext cx="3390900" cy="369332"/>
          </a:xfrm>
          <a:prstGeom prst="rect">
            <a:avLst/>
          </a:prstGeom>
          <a:noFill/>
        </p:spPr>
        <p:txBody>
          <a:bodyPr wrap="square" rtlCol="0">
            <a:spAutoFit/>
          </a:bodyPr>
          <a:lstStyle/>
          <a:p>
            <a:r>
              <a:rPr lang="en-US" dirty="0" err="1"/>
              <a:t>Prosartes</a:t>
            </a:r>
            <a:r>
              <a:rPr lang="en-US" dirty="0"/>
              <a:t> </a:t>
            </a:r>
            <a:r>
              <a:rPr lang="en-US" dirty="0" err="1"/>
              <a:t>trachycarpum</a:t>
            </a:r>
            <a:endParaRPr lang="en-US" dirty="0"/>
          </a:p>
        </p:txBody>
      </p:sp>
      <p:cxnSp>
        <p:nvCxnSpPr>
          <p:cNvPr id="12" name="Straight Arrow Connector 11"/>
          <p:cNvCxnSpPr/>
          <p:nvPr/>
        </p:nvCxnSpPr>
        <p:spPr>
          <a:xfrm>
            <a:off x="6400800" y="1812488"/>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200400" y="1812488"/>
            <a:ext cx="3200400" cy="19434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986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Monocots:  </a:t>
            </a:r>
            <a:r>
              <a:rPr lang="en-US" dirty="0" err="1"/>
              <a:t>Alismatales</a:t>
            </a:r>
            <a:br>
              <a:rPr lang="en-US" dirty="0"/>
            </a:br>
            <a:r>
              <a:rPr lang="en-US" sz="1800" dirty="0"/>
              <a:t> Mostly aquatic plants</a:t>
            </a:r>
            <a:br>
              <a:rPr lang="en-US" sz="1800" dirty="0"/>
            </a:br>
            <a:r>
              <a:rPr lang="en-US" sz="1600" dirty="0"/>
              <a:t>Includes </a:t>
            </a:r>
            <a:r>
              <a:rPr lang="en-US" sz="1600" dirty="0" err="1"/>
              <a:t>Potamogetonaceae</a:t>
            </a:r>
            <a:r>
              <a:rPr lang="en-US" sz="1600" dirty="0"/>
              <a:t> and </a:t>
            </a:r>
            <a:r>
              <a:rPr lang="en-US" sz="1600" dirty="0" err="1"/>
              <a:t>Zannichelliaceae</a:t>
            </a:r>
            <a:r>
              <a:rPr lang="en-US" sz="1600" dirty="0"/>
              <a:t> and </a:t>
            </a:r>
            <a:r>
              <a:rPr lang="en-US" sz="1600" dirty="0" err="1"/>
              <a:t>Araceae</a:t>
            </a:r>
            <a:br>
              <a:rPr lang="en-US" dirty="0"/>
            </a:br>
            <a:endParaRPr lang="en-US" dirty="0"/>
          </a:p>
        </p:txBody>
      </p:sp>
      <p:sp>
        <p:nvSpPr>
          <p:cNvPr id="4" name="Text Placeholder 3"/>
          <p:cNvSpPr>
            <a:spLocks noGrp="1"/>
          </p:cNvSpPr>
          <p:nvPr>
            <p:ph type="body" idx="1"/>
          </p:nvPr>
        </p:nvSpPr>
        <p:spPr>
          <a:xfrm>
            <a:off x="228600" y="1143000"/>
            <a:ext cx="4040188" cy="487362"/>
          </a:xfrm>
        </p:spPr>
        <p:txBody>
          <a:bodyPr>
            <a:normAutofit fontScale="70000" lnSpcReduction="20000"/>
          </a:bodyPr>
          <a:lstStyle/>
          <a:p>
            <a:r>
              <a:rPr lang="en-US" dirty="0" err="1"/>
              <a:t>Potamogeton</a:t>
            </a:r>
            <a:r>
              <a:rPr lang="en-US" dirty="0"/>
              <a:t> </a:t>
            </a:r>
            <a:r>
              <a:rPr lang="en-US" dirty="0" err="1"/>
              <a:t>foliosus</a:t>
            </a:r>
            <a:r>
              <a:rPr lang="en-US" dirty="0"/>
              <a:t>-- </a:t>
            </a:r>
            <a:r>
              <a:rPr lang="en-US" sz="1800" b="0" dirty="0"/>
              <a:t>fruit an achene or drupe</a:t>
            </a:r>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6200" y="1600200"/>
            <a:ext cx="4040188" cy="2692406"/>
          </a:xfrm>
        </p:spPr>
      </p:pic>
      <p:sp>
        <p:nvSpPr>
          <p:cNvPr id="6" name="Text Placeholder 5"/>
          <p:cNvSpPr>
            <a:spLocks noGrp="1"/>
          </p:cNvSpPr>
          <p:nvPr>
            <p:ph type="body" sz="quarter" idx="3"/>
          </p:nvPr>
        </p:nvSpPr>
        <p:spPr>
          <a:xfrm>
            <a:off x="4760912" y="1905000"/>
            <a:ext cx="4041775" cy="498475"/>
          </a:xfrm>
        </p:spPr>
        <p:txBody>
          <a:bodyPr/>
          <a:lstStyle/>
          <a:p>
            <a:r>
              <a:rPr lang="en-US" dirty="0" err="1"/>
              <a:t>Zannichellia</a:t>
            </a:r>
            <a:r>
              <a:rPr lang="en-US" dirty="0"/>
              <a:t> </a:t>
            </a:r>
            <a:r>
              <a:rPr lang="en-US" dirty="0" err="1"/>
              <a:t>palustris</a:t>
            </a:r>
            <a:endParaRPr lang="en-US" dirty="0"/>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525915"/>
            <a:ext cx="4041775" cy="3249208"/>
          </a:xfrm>
        </p:spPr>
      </p:pic>
      <p:sp>
        <p:nvSpPr>
          <p:cNvPr id="10" name="TextBox 9"/>
          <p:cNvSpPr txBox="1"/>
          <p:nvPr/>
        </p:nvSpPr>
        <p:spPr>
          <a:xfrm>
            <a:off x="5791200" y="5867400"/>
            <a:ext cx="1981200" cy="369332"/>
          </a:xfrm>
          <a:prstGeom prst="rect">
            <a:avLst/>
          </a:prstGeom>
          <a:noFill/>
        </p:spPr>
        <p:txBody>
          <a:bodyPr wrap="square" rtlCol="0">
            <a:spAutoFit/>
          </a:bodyPr>
          <a:lstStyle/>
          <a:p>
            <a:r>
              <a:rPr lang="en-US" dirty="0"/>
              <a:t>Fruits are </a:t>
            </a:r>
            <a:r>
              <a:rPr lang="en-US" dirty="0" err="1"/>
              <a:t>achenes</a:t>
            </a:r>
            <a:r>
              <a:rPr lang="en-US" dirty="0"/>
              <a:t> </a:t>
            </a:r>
          </a:p>
        </p:txBody>
      </p:sp>
      <p:sp>
        <p:nvSpPr>
          <p:cNvPr id="12" name="TextBox 11"/>
          <p:cNvSpPr txBox="1"/>
          <p:nvPr/>
        </p:nvSpPr>
        <p:spPr>
          <a:xfrm>
            <a:off x="5825532" y="6196037"/>
            <a:ext cx="3124200" cy="369332"/>
          </a:xfrm>
          <a:prstGeom prst="rect">
            <a:avLst/>
          </a:prstGeom>
          <a:noFill/>
        </p:spPr>
        <p:txBody>
          <a:bodyPr wrap="square" rtlCol="0">
            <a:spAutoFit/>
          </a:bodyPr>
          <a:lstStyle/>
          <a:p>
            <a:r>
              <a:rPr lang="en-US" dirty="0"/>
              <a:t>No </a:t>
            </a:r>
            <a:r>
              <a:rPr lang="en-US" dirty="0" err="1"/>
              <a:t>perianth</a:t>
            </a:r>
            <a:r>
              <a:rPr lang="en-US" dirty="0"/>
              <a:t> in </a:t>
            </a:r>
            <a:r>
              <a:rPr lang="en-US" dirty="0" err="1"/>
              <a:t>Zannichellia</a:t>
            </a: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6" y="4686300"/>
            <a:ext cx="2778443" cy="2083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95600" y="6196037"/>
            <a:ext cx="1905000" cy="369332"/>
          </a:xfrm>
          <a:prstGeom prst="rect">
            <a:avLst/>
          </a:prstGeom>
          <a:noFill/>
        </p:spPr>
        <p:txBody>
          <a:bodyPr wrap="square" rtlCol="0">
            <a:spAutoFit/>
          </a:bodyPr>
          <a:lstStyle/>
          <a:p>
            <a:r>
              <a:rPr lang="en-US" dirty="0" err="1"/>
              <a:t>Lemna</a:t>
            </a:r>
            <a:r>
              <a:rPr lang="en-US" dirty="0"/>
              <a:t> </a:t>
            </a:r>
            <a:r>
              <a:rPr lang="en-US" dirty="0" err="1"/>
              <a:t>valdiviana</a:t>
            </a:r>
            <a:endParaRPr lang="en-US" dirty="0"/>
          </a:p>
        </p:txBody>
      </p:sp>
    </p:spTree>
    <p:extLst>
      <p:ext uri="{BB962C8B-B14F-4D97-AF65-F5344CB8AC3E}">
        <p14:creationId xmlns:p14="http://schemas.microsoft.com/office/powerpoint/2010/main" val="4096813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Monocots:  </a:t>
            </a:r>
            <a:r>
              <a:rPr lang="en-US" dirty="0" err="1"/>
              <a:t>Alismatales</a:t>
            </a:r>
            <a:r>
              <a:rPr lang="en-US" dirty="0"/>
              <a:t>:  </a:t>
            </a:r>
            <a:r>
              <a:rPr lang="en-US" dirty="0" err="1"/>
              <a:t>Potamogeton</a:t>
            </a:r>
            <a:endParaRPr lang="en-US" dirty="0"/>
          </a:p>
        </p:txBody>
      </p:sp>
      <p:sp>
        <p:nvSpPr>
          <p:cNvPr id="3" name="Text Placeholder 2"/>
          <p:cNvSpPr>
            <a:spLocks noGrp="1"/>
          </p:cNvSpPr>
          <p:nvPr>
            <p:ph type="body" idx="1"/>
          </p:nvPr>
        </p:nvSpPr>
        <p:spPr/>
        <p:txBody>
          <a:bodyPr/>
          <a:lstStyle/>
          <a:p>
            <a:r>
              <a:rPr lang="en-US" dirty="0"/>
              <a:t>Foliage</a:t>
            </a:r>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r>
              <a:rPr lang="en-US" dirty="0"/>
              <a:t>Flowers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749433"/>
            <a:ext cx="22860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130754" y="2174875"/>
            <a:ext cx="3070316" cy="3951288"/>
          </a:xfrm>
        </p:spPr>
      </p:pic>
      <p:sp>
        <p:nvSpPr>
          <p:cNvPr id="10" name="TextBox 9"/>
          <p:cNvSpPr txBox="1"/>
          <p:nvPr/>
        </p:nvSpPr>
        <p:spPr>
          <a:xfrm>
            <a:off x="4724400" y="6186488"/>
            <a:ext cx="3962400" cy="646331"/>
          </a:xfrm>
          <a:prstGeom prst="rect">
            <a:avLst/>
          </a:prstGeom>
          <a:noFill/>
        </p:spPr>
        <p:txBody>
          <a:bodyPr wrap="square" rtlCol="0">
            <a:spAutoFit/>
          </a:bodyPr>
          <a:lstStyle/>
          <a:p>
            <a:r>
              <a:rPr lang="en-US" dirty="0" err="1"/>
              <a:t>Perianth</a:t>
            </a:r>
            <a:r>
              <a:rPr lang="en-US" dirty="0"/>
              <a:t> differentiated into sepals and petals in </a:t>
            </a:r>
            <a:r>
              <a:rPr lang="en-US" dirty="0" err="1"/>
              <a:t>Potamogeton</a:t>
            </a:r>
            <a:endParaRPr lang="en-US" dirty="0"/>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034933"/>
            <a:ext cx="228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131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t>Monocots:  </a:t>
            </a:r>
            <a:r>
              <a:rPr lang="en-US" dirty="0" err="1"/>
              <a:t>Alismatales</a:t>
            </a:r>
            <a:endParaRPr lang="en-US" dirty="0"/>
          </a:p>
        </p:txBody>
      </p:sp>
      <p:sp>
        <p:nvSpPr>
          <p:cNvPr id="7" name="Content Placeholder 6"/>
          <p:cNvSpPr>
            <a:spLocks noGrp="1"/>
          </p:cNvSpPr>
          <p:nvPr>
            <p:ph idx="1"/>
          </p:nvPr>
        </p:nvSpPr>
        <p:spPr>
          <a:xfrm>
            <a:off x="457200" y="1744980"/>
            <a:ext cx="8229600" cy="4525963"/>
          </a:xfrm>
        </p:spPr>
        <p:txBody>
          <a:bodyPr/>
          <a:lstStyle/>
          <a:p>
            <a:r>
              <a:rPr lang="en-US" dirty="0"/>
              <a:t>Foliage— </a:t>
            </a:r>
          </a:p>
          <a:p>
            <a:r>
              <a:rPr lang="en-US" dirty="0"/>
              <a:t>Sepals—</a:t>
            </a:r>
          </a:p>
          <a:p>
            <a:r>
              <a:rPr lang="en-US" dirty="0"/>
              <a:t>Petals—</a:t>
            </a:r>
          </a:p>
          <a:p>
            <a:r>
              <a:rPr lang="en-US" dirty="0"/>
              <a:t>Androecium—</a:t>
            </a:r>
          </a:p>
          <a:p>
            <a:r>
              <a:rPr lang="en-US" dirty="0"/>
              <a:t>Gynoecium—</a:t>
            </a:r>
          </a:p>
          <a:p>
            <a:r>
              <a:rPr lang="en-US" dirty="0"/>
              <a:t>Fruit– </a:t>
            </a:r>
          </a:p>
          <a:p>
            <a:pPr marL="0" indent="0">
              <a:buNone/>
            </a:pPr>
            <a:endParaRPr lang="en-US" dirty="0"/>
          </a:p>
        </p:txBody>
      </p:sp>
      <p:sp>
        <p:nvSpPr>
          <p:cNvPr id="8" name="TextBox 7"/>
          <p:cNvSpPr txBox="1"/>
          <p:nvPr/>
        </p:nvSpPr>
        <p:spPr>
          <a:xfrm>
            <a:off x="2514600" y="1710690"/>
            <a:ext cx="6629400" cy="707886"/>
          </a:xfrm>
          <a:prstGeom prst="rect">
            <a:avLst/>
          </a:prstGeom>
          <a:noFill/>
        </p:spPr>
        <p:txBody>
          <a:bodyPr wrap="square" rtlCol="0">
            <a:spAutoFit/>
          </a:bodyPr>
          <a:lstStyle/>
          <a:p>
            <a:r>
              <a:rPr lang="en-US" sz="2000" dirty="0"/>
              <a:t>varies from linear to broad, often submerged leaves different from floating ones to just a thallus in </a:t>
            </a:r>
            <a:r>
              <a:rPr lang="en-US" sz="2000" dirty="0" err="1"/>
              <a:t>Lemna</a:t>
            </a:r>
            <a:endParaRPr lang="en-US" sz="2000" dirty="0"/>
          </a:p>
        </p:txBody>
      </p:sp>
      <p:sp>
        <p:nvSpPr>
          <p:cNvPr id="9" name="TextBox 8"/>
          <p:cNvSpPr txBox="1"/>
          <p:nvPr/>
        </p:nvSpPr>
        <p:spPr>
          <a:xfrm>
            <a:off x="2514600" y="2541687"/>
            <a:ext cx="6553200" cy="830997"/>
          </a:xfrm>
          <a:prstGeom prst="rect">
            <a:avLst/>
          </a:prstGeom>
          <a:noFill/>
        </p:spPr>
        <p:txBody>
          <a:bodyPr wrap="square" rtlCol="0">
            <a:spAutoFit/>
          </a:bodyPr>
          <a:lstStyle/>
          <a:p>
            <a:r>
              <a:rPr lang="en-US" sz="2400" dirty="0"/>
              <a:t>Petals and sepals both present in </a:t>
            </a:r>
            <a:r>
              <a:rPr lang="en-US" sz="2400" dirty="0" err="1"/>
              <a:t>Potamogeton</a:t>
            </a:r>
            <a:r>
              <a:rPr lang="en-US" sz="2400" dirty="0"/>
              <a:t>, both absent in </a:t>
            </a:r>
            <a:r>
              <a:rPr lang="en-US" sz="2400" dirty="0" err="1"/>
              <a:t>Zannichellia</a:t>
            </a:r>
            <a:r>
              <a:rPr lang="en-US" sz="2400" dirty="0"/>
              <a:t> &amp; </a:t>
            </a:r>
            <a:r>
              <a:rPr lang="en-US" sz="2400" dirty="0" err="1"/>
              <a:t>Lemna</a:t>
            </a:r>
            <a:endParaRPr lang="en-US" sz="2400" dirty="0"/>
          </a:p>
        </p:txBody>
      </p:sp>
      <p:sp>
        <p:nvSpPr>
          <p:cNvPr id="10" name="TextBox 9"/>
          <p:cNvSpPr txBox="1"/>
          <p:nvPr/>
        </p:nvSpPr>
        <p:spPr>
          <a:xfrm>
            <a:off x="3429000" y="3657600"/>
            <a:ext cx="5334000" cy="830997"/>
          </a:xfrm>
          <a:prstGeom prst="rect">
            <a:avLst/>
          </a:prstGeom>
          <a:noFill/>
        </p:spPr>
        <p:txBody>
          <a:bodyPr wrap="square" rtlCol="0">
            <a:spAutoFit/>
          </a:bodyPr>
          <a:lstStyle/>
          <a:p>
            <a:r>
              <a:rPr lang="en-US" sz="2400" dirty="0"/>
              <a:t>Flowers unisexual in </a:t>
            </a:r>
            <a:r>
              <a:rPr lang="en-US" sz="2400" dirty="0" err="1"/>
              <a:t>Zannichelliaceae</a:t>
            </a:r>
            <a:endParaRPr lang="en-US" sz="2400" dirty="0"/>
          </a:p>
          <a:p>
            <a:r>
              <a:rPr lang="en-US" sz="2400" dirty="0"/>
              <a:t>Flowers bisexual in </a:t>
            </a:r>
            <a:r>
              <a:rPr lang="en-US" sz="2400" dirty="0" err="1"/>
              <a:t>Potamogetonaceae</a:t>
            </a:r>
            <a:endParaRPr lang="en-US" sz="2400" dirty="0"/>
          </a:p>
        </p:txBody>
      </p:sp>
      <p:sp>
        <p:nvSpPr>
          <p:cNvPr id="11" name="TextBox 10"/>
          <p:cNvSpPr txBox="1"/>
          <p:nvPr/>
        </p:nvSpPr>
        <p:spPr>
          <a:xfrm>
            <a:off x="2125980" y="4860902"/>
            <a:ext cx="4724400" cy="830997"/>
          </a:xfrm>
          <a:prstGeom prst="rect">
            <a:avLst/>
          </a:prstGeom>
          <a:noFill/>
        </p:spPr>
        <p:txBody>
          <a:bodyPr wrap="square" rtlCol="0">
            <a:spAutoFit/>
          </a:bodyPr>
          <a:lstStyle/>
          <a:p>
            <a:r>
              <a:rPr lang="en-US" sz="2400" dirty="0"/>
              <a:t>Achene (sometimes a drupe), utricle in </a:t>
            </a:r>
            <a:r>
              <a:rPr lang="en-US" sz="2400" dirty="0" err="1"/>
              <a:t>Lemna</a:t>
            </a:r>
            <a:endParaRPr lang="en-US" sz="2400" dirty="0"/>
          </a:p>
        </p:txBody>
      </p:sp>
    </p:spTree>
    <p:extLst>
      <p:ext uri="{BB962C8B-B14F-4D97-AF65-F5344CB8AC3E}">
        <p14:creationId xmlns:p14="http://schemas.microsoft.com/office/powerpoint/2010/main" val="322327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
            <a:ext cx="5867400" cy="3910072"/>
          </a:xfrm>
          <a:prstGeom prst="rect">
            <a:avLst/>
          </a:prstGeom>
        </p:spPr>
      </p:pic>
      <p:sp>
        <p:nvSpPr>
          <p:cNvPr id="7" name="TextBox 6"/>
          <p:cNvSpPr txBox="1"/>
          <p:nvPr/>
        </p:nvSpPr>
        <p:spPr>
          <a:xfrm>
            <a:off x="6172200" y="381000"/>
            <a:ext cx="2819400" cy="923330"/>
          </a:xfrm>
          <a:prstGeom prst="rect">
            <a:avLst/>
          </a:prstGeom>
          <a:noFill/>
        </p:spPr>
        <p:txBody>
          <a:bodyPr wrap="square" rtlCol="0">
            <a:spAutoFit/>
          </a:bodyPr>
          <a:lstStyle/>
          <a:p>
            <a:r>
              <a:rPr lang="en-US" dirty="0"/>
              <a:t>Recently discovered in the Mogollon Mountains by Bob </a:t>
            </a:r>
            <a:r>
              <a:rPr lang="en-US" dirty="0" err="1"/>
              <a:t>Sivinkski</a:t>
            </a:r>
            <a:r>
              <a:rPr lang="en-US" dirty="0"/>
              <a:t>!</a:t>
            </a:r>
          </a:p>
        </p:txBody>
      </p:sp>
      <p:cxnSp>
        <p:nvCxnSpPr>
          <p:cNvPr id="9" name="Straight Arrow Connector 8"/>
          <p:cNvCxnSpPr/>
          <p:nvPr/>
        </p:nvCxnSpPr>
        <p:spPr>
          <a:xfrm flipH="1">
            <a:off x="4267200" y="842665"/>
            <a:ext cx="1752600" cy="3765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842665"/>
            <a:ext cx="1981200" cy="646331"/>
          </a:xfrm>
          <a:prstGeom prst="rect">
            <a:avLst/>
          </a:prstGeom>
          <a:noFill/>
        </p:spPr>
        <p:txBody>
          <a:bodyPr wrap="square" rtlCol="0">
            <a:spAutoFit/>
          </a:bodyPr>
          <a:lstStyle/>
          <a:p>
            <a:r>
              <a:rPr lang="en-US" dirty="0" err="1">
                <a:solidFill>
                  <a:schemeClr val="bg1"/>
                </a:solidFill>
              </a:rPr>
              <a:t>Anticlea</a:t>
            </a:r>
            <a:r>
              <a:rPr lang="en-US" dirty="0">
                <a:solidFill>
                  <a:schemeClr val="bg1"/>
                </a:solidFill>
              </a:rPr>
              <a:t> </a:t>
            </a:r>
            <a:r>
              <a:rPr lang="en-US" dirty="0" err="1">
                <a:solidFill>
                  <a:schemeClr val="bg1"/>
                </a:solidFill>
              </a:rPr>
              <a:t>mogollonensis</a:t>
            </a:r>
            <a:endParaRPr lang="en-US"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2971800"/>
            <a:ext cx="2228850" cy="2971800"/>
          </a:xfrm>
          <a:prstGeom prst="rect">
            <a:avLst/>
          </a:prstGeom>
        </p:spPr>
      </p:pic>
      <p:sp>
        <p:nvSpPr>
          <p:cNvPr id="12" name="TextBox 11"/>
          <p:cNvSpPr txBox="1"/>
          <p:nvPr/>
        </p:nvSpPr>
        <p:spPr>
          <a:xfrm>
            <a:off x="6629400" y="6248400"/>
            <a:ext cx="2362200" cy="369332"/>
          </a:xfrm>
          <a:prstGeom prst="rect">
            <a:avLst/>
          </a:prstGeom>
          <a:noFill/>
        </p:spPr>
        <p:txBody>
          <a:bodyPr wrap="square" rtlCol="0">
            <a:spAutoFit/>
          </a:bodyPr>
          <a:lstStyle/>
          <a:p>
            <a:r>
              <a:rPr lang="en-US" dirty="0" err="1"/>
              <a:t>Dasylirion</a:t>
            </a:r>
            <a:r>
              <a:rPr lang="en-US" dirty="0"/>
              <a:t> </a:t>
            </a:r>
            <a:r>
              <a:rPr lang="en-US" dirty="0" err="1"/>
              <a:t>wheeleri</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9677" y="4165288"/>
            <a:ext cx="3671948" cy="2447009"/>
          </a:xfrm>
          <a:prstGeom prst="rect">
            <a:avLst/>
          </a:prstGeom>
        </p:spPr>
      </p:pic>
      <p:sp>
        <p:nvSpPr>
          <p:cNvPr id="14" name="TextBox 13"/>
          <p:cNvSpPr txBox="1"/>
          <p:nvPr/>
        </p:nvSpPr>
        <p:spPr>
          <a:xfrm>
            <a:off x="1459677" y="5638800"/>
            <a:ext cx="1131123" cy="646331"/>
          </a:xfrm>
          <a:prstGeom prst="rect">
            <a:avLst/>
          </a:prstGeom>
          <a:noFill/>
        </p:spPr>
        <p:txBody>
          <a:bodyPr wrap="square" rtlCol="0">
            <a:spAutoFit/>
          </a:bodyPr>
          <a:lstStyle/>
          <a:p>
            <a:r>
              <a:rPr lang="en-US" dirty="0">
                <a:solidFill>
                  <a:schemeClr val="bg1"/>
                </a:solidFill>
              </a:rPr>
              <a:t>Calypso </a:t>
            </a:r>
            <a:r>
              <a:rPr lang="en-US" dirty="0" err="1">
                <a:solidFill>
                  <a:schemeClr val="bg1"/>
                </a:solidFill>
              </a:rPr>
              <a:t>bulbosa</a:t>
            </a:r>
            <a:endParaRPr lang="en-US" dirty="0">
              <a:solidFill>
                <a:schemeClr val="bg1"/>
              </a:solidFill>
            </a:endParaRPr>
          </a:p>
        </p:txBody>
      </p:sp>
    </p:spTree>
    <p:extLst>
      <p:ext uri="{BB962C8B-B14F-4D97-AF65-F5344CB8AC3E}">
        <p14:creationId xmlns:p14="http://schemas.microsoft.com/office/powerpoint/2010/main" val="382854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90896"/>
            <a:ext cx="4495800" cy="3371850"/>
          </a:xfrm>
          <a:prstGeom prst="rect">
            <a:avLst/>
          </a:prstGeom>
        </p:spPr>
      </p:pic>
      <p:sp>
        <p:nvSpPr>
          <p:cNvPr id="3" name="TextBox 2"/>
          <p:cNvSpPr txBox="1"/>
          <p:nvPr/>
        </p:nvSpPr>
        <p:spPr>
          <a:xfrm>
            <a:off x="685800" y="609600"/>
            <a:ext cx="2819400" cy="369332"/>
          </a:xfrm>
          <a:prstGeom prst="rect">
            <a:avLst/>
          </a:prstGeom>
          <a:noFill/>
        </p:spPr>
        <p:txBody>
          <a:bodyPr wrap="square" rtlCol="0">
            <a:spAutoFit/>
          </a:bodyPr>
          <a:lstStyle/>
          <a:p>
            <a:r>
              <a:rPr lang="en-US" dirty="0" err="1">
                <a:solidFill>
                  <a:srgbClr val="FFFF00"/>
                </a:solidFill>
              </a:rPr>
              <a:t>Potamogetons</a:t>
            </a:r>
            <a:endParaRPr lang="en-US" dirty="0">
              <a:solidFill>
                <a:srgbClr val="FFFF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90896"/>
            <a:ext cx="3284002" cy="2690949"/>
          </a:xfrm>
          <a:prstGeom prst="rect">
            <a:avLst/>
          </a:prstGeom>
        </p:spPr>
      </p:pic>
      <p:sp>
        <p:nvSpPr>
          <p:cNvPr id="5" name="TextBox 4"/>
          <p:cNvSpPr txBox="1"/>
          <p:nvPr/>
        </p:nvSpPr>
        <p:spPr>
          <a:xfrm>
            <a:off x="5410200" y="3352800"/>
            <a:ext cx="3284002" cy="369332"/>
          </a:xfrm>
          <a:prstGeom prst="rect">
            <a:avLst/>
          </a:prstGeom>
          <a:noFill/>
        </p:spPr>
        <p:txBody>
          <a:bodyPr wrap="square" rtlCol="0">
            <a:spAutoFit/>
          </a:bodyPr>
          <a:lstStyle/>
          <a:p>
            <a:r>
              <a:rPr lang="en-US" dirty="0" err="1"/>
              <a:t>Dichelostemma</a:t>
            </a:r>
            <a:r>
              <a:rPr lang="en-US" dirty="0"/>
              <a:t> </a:t>
            </a:r>
            <a:r>
              <a:rPr lang="en-US" dirty="0" err="1"/>
              <a:t>capitatum</a:t>
            </a:r>
            <a:endParaRPr lang="en-US" dirty="0"/>
          </a:p>
        </p:txBody>
      </p:sp>
      <p:cxnSp>
        <p:nvCxnSpPr>
          <p:cNvPr id="7" name="Straight Arrow Connector 6"/>
          <p:cNvCxnSpPr/>
          <p:nvPr/>
        </p:nvCxnSpPr>
        <p:spPr>
          <a:xfrm flipV="1">
            <a:off x="6248400" y="3081845"/>
            <a:ext cx="457200" cy="2709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95400" y="4267200"/>
            <a:ext cx="6477000" cy="1200329"/>
          </a:xfrm>
          <a:prstGeom prst="rect">
            <a:avLst/>
          </a:prstGeom>
          <a:noFill/>
        </p:spPr>
        <p:txBody>
          <a:bodyPr wrap="square" rtlCol="0">
            <a:spAutoFit/>
          </a:bodyPr>
          <a:lstStyle/>
          <a:p>
            <a:r>
              <a:rPr lang="en-US" sz="2400" dirty="0"/>
              <a:t>We have this dizzying amount of diversity within the Monocot clade, and without </a:t>
            </a:r>
            <a:r>
              <a:rPr lang="en-US" sz="2400"/>
              <a:t>even including the </a:t>
            </a:r>
            <a:r>
              <a:rPr lang="en-US" sz="2400" dirty="0"/>
              <a:t>grasses or other </a:t>
            </a:r>
            <a:r>
              <a:rPr lang="en-US" sz="2400" dirty="0" err="1"/>
              <a:t>Commelinoids</a:t>
            </a:r>
            <a:r>
              <a:rPr lang="en-US" sz="2400" dirty="0"/>
              <a:t>!</a:t>
            </a:r>
          </a:p>
        </p:txBody>
      </p:sp>
    </p:spTree>
    <p:extLst>
      <p:ext uri="{BB962C8B-B14F-4D97-AF65-F5344CB8AC3E}">
        <p14:creationId xmlns:p14="http://schemas.microsoft.com/office/powerpoint/2010/main" val="3074371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Monocot </a:t>
            </a:r>
            <a:r>
              <a:rPr lang="en-US" dirty="0" err="1"/>
              <a:t>Synapomorphies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Herbaceous habit (but some i.e. Yucca  have anomalous meristems and “woody”)</a:t>
            </a:r>
          </a:p>
          <a:p>
            <a:r>
              <a:rPr lang="en-US" dirty="0"/>
              <a:t>Parallel veined leaves with a sheathing base (some have reticulate venation patterns= reversals)</a:t>
            </a:r>
          </a:p>
          <a:p>
            <a:r>
              <a:rPr lang="en-US" dirty="0"/>
              <a:t>Embryo with a single cotyledon– remains the </a:t>
            </a:r>
            <a:r>
              <a:rPr lang="en-US" b="1" i="1" u="sng" dirty="0"/>
              <a:t>best morphological </a:t>
            </a:r>
            <a:r>
              <a:rPr lang="en-US" b="1" i="1" u="sng" dirty="0" err="1"/>
              <a:t>synapomorphy</a:t>
            </a:r>
            <a:r>
              <a:rPr lang="en-US" b="1" i="1" u="sng" dirty="0"/>
              <a:t> of monocots</a:t>
            </a:r>
          </a:p>
          <a:p>
            <a:r>
              <a:rPr lang="en-US" dirty="0"/>
              <a:t>Scattered vascular bundles</a:t>
            </a:r>
          </a:p>
          <a:p>
            <a:r>
              <a:rPr lang="en-US" dirty="0"/>
              <a:t>Fibrous roots (no tap root)</a:t>
            </a:r>
          </a:p>
          <a:p>
            <a:endParaRPr lang="en-US" dirty="0"/>
          </a:p>
        </p:txBody>
      </p:sp>
    </p:spTree>
    <p:extLst>
      <p:ext uri="{BB962C8B-B14F-4D97-AF65-F5344CB8AC3E}">
        <p14:creationId xmlns:p14="http://schemas.microsoft.com/office/powerpoint/2010/main" val="4243898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937</TotalTime>
  <Words>1430</Words>
  <Application>Microsoft Office PowerPoint</Application>
  <PresentationFormat>On-screen Show (4:3)</PresentationFormat>
  <Paragraphs>279</Paragraphs>
  <Slides>62</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7" baseType="lpstr">
      <vt:lpstr>Arial</vt:lpstr>
      <vt:lpstr>Calibri</vt:lpstr>
      <vt:lpstr>Times New Roman</vt:lpstr>
      <vt:lpstr>Office Theme</vt:lpstr>
      <vt:lpstr>Packager Shell Object</vt:lpstr>
      <vt:lpstr>Monocots I</vt:lpstr>
      <vt:lpstr>PowerPoint Presentation</vt:lpstr>
      <vt:lpstr>PowerPoint Presentation</vt:lpstr>
      <vt:lpstr>Monocot Diversity</vt:lpstr>
      <vt:lpstr>PowerPoint Presentation</vt:lpstr>
      <vt:lpstr>PowerPoint Presentation</vt:lpstr>
      <vt:lpstr>PowerPoint Presentation</vt:lpstr>
      <vt:lpstr>PowerPoint Presentation</vt:lpstr>
      <vt:lpstr>Monocot Synapomorphies</vt:lpstr>
      <vt:lpstr>Monocot Synapomorphies</vt:lpstr>
      <vt:lpstr>Monocot Characters (some may be symplesiomorphic)</vt:lpstr>
      <vt:lpstr>Monocots:  Helpful ID character, though not synapomorphic– probably predated this clade</vt:lpstr>
      <vt:lpstr>Parallel Veined Leaves with Sheathing Base</vt:lpstr>
      <vt:lpstr>What is a Cotyledon??  How is it Different from Endosperm?</vt:lpstr>
      <vt:lpstr>Single Cotyledon– Best Synapomorphy for Monocots</vt:lpstr>
      <vt:lpstr>Single Cotyledon– Best  Synapomorphy for Monocots</vt:lpstr>
      <vt:lpstr>Sieve Cell Plastids Plastids are the site of manufacture and storage of important chemical compounds used by the cell.  There are lots of different kinds of plastids.</vt:lpstr>
      <vt:lpstr>Scattered Vascular Bundles</vt:lpstr>
      <vt:lpstr>PowerPoint Presentation</vt:lpstr>
      <vt:lpstr>PowerPoint Presentation</vt:lpstr>
      <vt:lpstr>PowerPoint Presentation</vt:lpstr>
      <vt:lpstr>Fibrous Roots</vt:lpstr>
      <vt:lpstr>Fibrous Roots</vt:lpstr>
      <vt:lpstr>Most of old Liliaceae now in Asparagales</vt:lpstr>
      <vt:lpstr>Relationships in Current Liliales</vt:lpstr>
      <vt:lpstr>Liliales:  Liliaceae</vt:lpstr>
      <vt:lpstr>Liliales:  Liliaceae:  Calochortus</vt:lpstr>
      <vt:lpstr>Liliales:  Liliaceae:  Prosartes</vt:lpstr>
      <vt:lpstr>Liliales:  Liliaceae</vt:lpstr>
      <vt:lpstr>Liliales:  Melanthiaceae:  Veratrum californicum</vt:lpstr>
      <vt:lpstr>Liliaceae:  Melanthiaceae:  Veratrum californicum</vt:lpstr>
      <vt:lpstr>Liliales:  Melanthiaceae:  Anticlea mogollonensis &amp; Anticlea virescens</vt:lpstr>
      <vt:lpstr>Liliales:  Melanthiaceae:  Anticlea mogollonensis &amp; Anticlea virescens</vt:lpstr>
      <vt:lpstr>Liliales:  Melanthiaceae</vt:lpstr>
      <vt:lpstr>Liliales:  Melanthiaceae</vt:lpstr>
      <vt:lpstr>PowerPoint Presentation</vt:lpstr>
      <vt:lpstr>Asparagales:  Agavaceae</vt:lpstr>
      <vt:lpstr>Asparagales:  Agavaceae Phytomelan</vt:lpstr>
      <vt:lpstr>Asparagales:  Agavaceae</vt:lpstr>
      <vt:lpstr>PowerPoint Presentation</vt:lpstr>
      <vt:lpstr>Asparagales:  Agavaceae</vt:lpstr>
      <vt:lpstr>Asparagales:  Agavaceae</vt:lpstr>
      <vt:lpstr>Asparagales:  Iridaceae</vt:lpstr>
      <vt:lpstr>Asparagales:  Iridaceae</vt:lpstr>
      <vt:lpstr>Asparagales:  Iridaceae</vt:lpstr>
      <vt:lpstr>Asparagales:  Iridaceae</vt:lpstr>
      <vt:lpstr>Asparagales:  Iridaceae</vt:lpstr>
      <vt:lpstr>Asparagales:  Iridaceae</vt:lpstr>
      <vt:lpstr>Asparagales:  Orchidaceae</vt:lpstr>
      <vt:lpstr>PowerPoint Presentation</vt:lpstr>
      <vt:lpstr>Asparagales: Orchidaceae</vt:lpstr>
      <vt:lpstr>PowerPoint Presentation</vt:lpstr>
      <vt:lpstr>Pseudocopulation– Orchids fool male wasps into pollinating them with no nectar reward</vt:lpstr>
      <vt:lpstr>PowerPoint Presentation</vt:lpstr>
      <vt:lpstr>Asparagales:  Orchidaceae</vt:lpstr>
      <vt:lpstr>No Endosperm?</vt:lpstr>
      <vt:lpstr>Asparagales:  Orchidaceae</vt:lpstr>
      <vt:lpstr>Asparagales:  other families in the Gila</vt:lpstr>
      <vt:lpstr>PowerPoint Presentation</vt:lpstr>
      <vt:lpstr>Monocots:  Alismatales  Mostly aquatic plants Includes Potamogetonaceae and Zannichelliaceae and Araceae </vt:lpstr>
      <vt:lpstr>Monocots:  Alismatales:  Potamogeton</vt:lpstr>
      <vt:lpstr>Monocots:  Alismatales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Monocots I</dc:title>
  <dc:creator>Russ</dc:creator>
  <cp:lastModifiedBy>Russ Kleinman</cp:lastModifiedBy>
  <cp:revision>123</cp:revision>
  <cp:lastPrinted>2016-06-18T21:06:58Z</cp:lastPrinted>
  <dcterms:created xsi:type="dcterms:W3CDTF">2011-07-02T22:23:58Z</dcterms:created>
  <dcterms:modified xsi:type="dcterms:W3CDTF">2018-06-14T16:32:31Z</dcterms:modified>
</cp:coreProperties>
</file>